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 id="2147484512" r:id="rId2"/>
  </p:sldMasterIdLst>
  <p:notesMasterIdLst>
    <p:notesMasterId r:id="rId83"/>
  </p:notesMasterIdLst>
  <p:handoutMasterIdLst>
    <p:handoutMasterId r:id="rId84"/>
  </p:handoutMasterIdLst>
  <p:sldIdLst>
    <p:sldId id="279" r:id="rId3"/>
    <p:sldId id="403" r:id="rId4"/>
    <p:sldId id="490" r:id="rId5"/>
    <p:sldId id="404" r:id="rId6"/>
    <p:sldId id="405" r:id="rId7"/>
    <p:sldId id="406" r:id="rId8"/>
    <p:sldId id="407" r:id="rId9"/>
    <p:sldId id="408" r:id="rId10"/>
    <p:sldId id="409" r:id="rId11"/>
    <p:sldId id="443" r:id="rId12"/>
    <p:sldId id="444" r:id="rId13"/>
    <p:sldId id="410" r:id="rId14"/>
    <p:sldId id="411" r:id="rId15"/>
    <p:sldId id="412" r:id="rId16"/>
    <p:sldId id="446" r:id="rId17"/>
    <p:sldId id="445" r:id="rId18"/>
    <p:sldId id="447" r:id="rId19"/>
    <p:sldId id="448" r:id="rId20"/>
    <p:sldId id="413" r:id="rId21"/>
    <p:sldId id="414" r:id="rId22"/>
    <p:sldId id="415" r:id="rId23"/>
    <p:sldId id="416" r:id="rId24"/>
    <p:sldId id="512" r:id="rId25"/>
    <p:sldId id="417" r:id="rId26"/>
    <p:sldId id="492" r:id="rId27"/>
    <p:sldId id="418" r:id="rId28"/>
    <p:sldId id="449" r:id="rId29"/>
    <p:sldId id="419" r:id="rId30"/>
    <p:sldId id="420" r:id="rId31"/>
    <p:sldId id="513" r:id="rId32"/>
    <p:sldId id="421" r:id="rId33"/>
    <p:sldId id="422" r:id="rId34"/>
    <p:sldId id="423" r:id="rId35"/>
    <p:sldId id="426" r:id="rId36"/>
    <p:sldId id="452" r:id="rId37"/>
    <p:sldId id="424" r:id="rId38"/>
    <p:sldId id="425" r:id="rId39"/>
    <p:sldId id="460" r:id="rId40"/>
    <p:sldId id="453" r:id="rId41"/>
    <p:sldId id="454" r:id="rId42"/>
    <p:sldId id="455" r:id="rId43"/>
    <p:sldId id="456" r:id="rId44"/>
    <p:sldId id="495" r:id="rId45"/>
    <p:sldId id="427" r:id="rId46"/>
    <p:sldId id="457" r:id="rId47"/>
    <p:sldId id="428" r:id="rId48"/>
    <p:sldId id="429" r:id="rId49"/>
    <p:sldId id="497" r:id="rId50"/>
    <p:sldId id="469" r:id="rId51"/>
    <p:sldId id="470" r:id="rId52"/>
    <p:sldId id="471" r:id="rId53"/>
    <p:sldId id="472" r:id="rId54"/>
    <p:sldId id="473" r:id="rId55"/>
    <p:sldId id="474" r:id="rId56"/>
    <p:sldId id="475" r:id="rId57"/>
    <p:sldId id="476" r:id="rId58"/>
    <p:sldId id="493" r:id="rId59"/>
    <p:sldId id="477" r:id="rId60"/>
    <p:sldId id="494" r:id="rId61"/>
    <p:sldId id="478" r:id="rId62"/>
    <p:sldId id="479" r:id="rId63"/>
    <p:sldId id="480" r:id="rId64"/>
    <p:sldId id="483" r:id="rId65"/>
    <p:sldId id="430" r:id="rId66"/>
    <p:sldId id="499" r:id="rId67"/>
    <p:sldId id="432" r:id="rId68"/>
    <p:sldId id="491" r:id="rId69"/>
    <p:sldId id="481" r:id="rId70"/>
    <p:sldId id="433" r:id="rId71"/>
    <p:sldId id="434" r:id="rId72"/>
    <p:sldId id="435" r:id="rId73"/>
    <p:sldId id="436" r:id="rId74"/>
    <p:sldId id="437" r:id="rId75"/>
    <p:sldId id="438" r:id="rId76"/>
    <p:sldId id="482" r:id="rId77"/>
    <p:sldId id="439" r:id="rId78"/>
    <p:sldId id="440" r:id="rId79"/>
    <p:sldId id="489" r:id="rId80"/>
    <p:sldId id="486" r:id="rId81"/>
    <p:sldId id="487" r:id="rId8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默认节" id="{62FDB864-9107-48FD-B594-6F9E597F8D2B}">
          <p14:sldIdLst>
            <p14:sldId id="279"/>
            <p14:sldId id="403"/>
            <p14:sldId id="490"/>
            <p14:sldId id="404"/>
            <p14:sldId id="405"/>
            <p14:sldId id="406"/>
            <p14:sldId id="407"/>
            <p14:sldId id="408"/>
            <p14:sldId id="409"/>
            <p14:sldId id="443"/>
            <p14:sldId id="444"/>
            <p14:sldId id="410"/>
            <p14:sldId id="411"/>
            <p14:sldId id="412"/>
            <p14:sldId id="446"/>
            <p14:sldId id="445"/>
            <p14:sldId id="447"/>
            <p14:sldId id="448"/>
            <p14:sldId id="413"/>
            <p14:sldId id="414"/>
            <p14:sldId id="415"/>
            <p14:sldId id="416"/>
            <p14:sldId id="512"/>
            <p14:sldId id="417"/>
            <p14:sldId id="492"/>
            <p14:sldId id="418"/>
            <p14:sldId id="449"/>
            <p14:sldId id="419"/>
            <p14:sldId id="420"/>
            <p14:sldId id="513"/>
            <p14:sldId id="421"/>
            <p14:sldId id="422"/>
            <p14:sldId id="423"/>
            <p14:sldId id="426"/>
            <p14:sldId id="452"/>
          </p14:sldIdLst>
        </p14:section>
        <p14:section name="无标题节" id="{0A3574C1-1ECC-42AC-AD34-78A4060CA590}">
          <p14:sldIdLst>
            <p14:sldId id="424"/>
            <p14:sldId id="425"/>
            <p14:sldId id="460"/>
            <p14:sldId id="453"/>
            <p14:sldId id="454"/>
            <p14:sldId id="455"/>
            <p14:sldId id="456"/>
            <p14:sldId id="495"/>
            <p14:sldId id="427"/>
            <p14:sldId id="457"/>
            <p14:sldId id="428"/>
            <p14:sldId id="429"/>
            <p14:sldId id="497"/>
            <p14:sldId id="469"/>
            <p14:sldId id="470"/>
            <p14:sldId id="471"/>
            <p14:sldId id="472"/>
            <p14:sldId id="473"/>
            <p14:sldId id="474"/>
            <p14:sldId id="475"/>
            <p14:sldId id="476"/>
            <p14:sldId id="493"/>
            <p14:sldId id="477"/>
            <p14:sldId id="494"/>
            <p14:sldId id="478"/>
            <p14:sldId id="479"/>
            <p14:sldId id="480"/>
            <p14:sldId id="483"/>
            <p14:sldId id="430"/>
            <p14:sldId id="499"/>
            <p14:sldId id="432"/>
            <p14:sldId id="491"/>
            <p14:sldId id="481"/>
            <p14:sldId id="433"/>
            <p14:sldId id="434"/>
            <p14:sldId id="435"/>
            <p14:sldId id="436"/>
            <p14:sldId id="437"/>
            <p14:sldId id="438"/>
            <p14:sldId id="482"/>
            <p14:sldId id="439"/>
            <p14:sldId id="440"/>
            <p14:sldId id="489"/>
            <p14:sldId id="486"/>
            <p14:sldId id="4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p:restoredTop sz="88333" autoAdjust="0"/>
  </p:normalViewPr>
  <p:slideViewPr>
    <p:cSldViewPr snapToGrid="0">
      <p:cViewPr varScale="1">
        <p:scale>
          <a:sx n="86" d="100"/>
          <a:sy n="86" d="100"/>
        </p:scale>
        <p:origin x="32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B5C0A92-12E2-7944-BE43-CEAD38C79EE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endParaRPr lang="zh-CN" altLang="en-US"/>
          </a:p>
        </p:txBody>
      </p:sp>
      <p:sp>
        <p:nvSpPr>
          <p:cNvPr id="115715" name="Rectangle 3">
            <a:extLst>
              <a:ext uri="{FF2B5EF4-FFF2-40B4-BE49-F238E27FC236}">
                <a16:creationId xmlns:a16="http://schemas.microsoft.com/office/drawing/2014/main" id="{4DEEB6DC-D53B-3C45-A088-52DE5E1B0A28}"/>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endParaRPr lang="en-US" altLang="zh-CN"/>
          </a:p>
        </p:txBody>
      </p:sp>
      <p:sp>
        <p:nvSpPr>
          <p:cNvPr id="115716" name="Rectangle 4">
            <a:extLst>
              <a:ext uri="{FF2B5EF4-FFF2-40B4-BE49-F238E27FC236}">
                <a16:creationId xmlns:a16="http://schemas.microsoft.com/office/drawing/2014/main" id="{1FC0C6A1-37A1-2349-9EFA-40A8CCC44C35}"/>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endParaRPr lang="en-US" altLang="zh-CN"/>
          </a:p>
        </p:txBody>
      </p:sp>
      <p:sp>
        <p:nvSpPr>
          <p:cNvPr id="115717" name="Rectangle 5">
            <a:extLst>
              <a:ext uri="{FF2B5EF4-FFF2-40B4-BE49-F238E27FC236}">
                <a16:creationId xmlns:a16="http://schemas.microsoft.com/office/drawing/2014/main" id="{F35C7B6F-1F36-5040-A752-BA07C0CA5739}"/>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EE0768C6-563A-6049-8E35-FA06802DD5FD}"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74D5D7D-44A0-7246-B185-37DBF5B15C8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endParaRPr lang="zh-CN" altLang="en-US"/>
          </a:p>
        </p:txBody>
      </p:sp>
      <p:sp>
        <p:nvSpPr>
          <p:cNvPr id="106499" name="Rectangle 3">
            <a:extLst>
              <a:ext uri="{FF2B5EF4-FFF2-40B4-BE49-F238E27FC236}">
                <a16:creationId xmlns:a16="http://schemas.microsoft.com/office/drawing/2014/main" id="{2F616F7D-08AF-6949-BF85-8B20B958EC5E}"/>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endParaRPr lang="en-US" altLang="zh-CN"/>
          </a:p>
        </p:txBody>
      </p:sp>
      <p:sp>
        <p:nvSpPr>
          <p:cNvPr id="14340" name="Rectangle 4">
            <a:extLst>
              <a:ext uri="{FF2B5EF4-FFF2-40B4-BE49-F238E27FC236}">
                <a16:creationId xmlns:a16="http://schemas.microsoft.com/office/drawing/2014/main" id="{DDFA777C-80A8-514D-969F-9956175F52A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8C745786-AED6-9849-A3BD-A1BB0FA9C445}"/>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6502" name="Rectangle 6">
            <a:extLst>
              <a:ext uri="{FF2B5EF4-FFF2-40B4-BE49-F238E27FC236}">
                <a16:creationId xmlns:a16="http://schemas.microsoft.com/office/drawing/2014/main" id="{257AF054-922C-F24A-A6B1-FD756772A76D}"/>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endParaRPr lang="en-US" altLang="zh-CN"/>
          </a:p>
        </p:txBody>
      </p:sp>
      <p:sp>
        <p:nvSpPr>
          <p:cNvPr id="106503" name="Rectangle 7">
            <a:extLst>
              <a:ext uri="{FF2B5EF4-FFF2-40B4-BE49-F238E27FC236}">
                <a16:creationId xmlns:a16="http://schemas.microsoft.com/office/drawing/2014/main" id="{50D2494B-73BD-2D40-999F-B377D1BA1D32}"/>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FE709E07-79E4-BF4E-AE13-3CEC60EA97A1}"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anose="02010600030101010101" pitchFamily="2" charset="-122"/>
        <a:cs typeface="SimSun"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anose="02010600030101010101" pitchFamily="2" charset="-122"/>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bilibili.com/video/BV1mb41127LZ"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ilibili.com/video/av19085452?from=search&amp;seid=15683393641905102737"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zh.wikipedia.org/wiki/%E5%8D%A1%E6%99%AE%E7%9A%84%E4%BA%8C%E5%8D%81%E4%B8%80%E5%80%8BNP-%E5%AE%8C%E5%85%A8%E5%95%8F%E9%A1%8C"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baike.baidu.com/view/1448.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ilibili.com/video/av19085452?from=search&amp;seid=1568339364190510273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50D2BBEC-4454-C549-A26A-E26AA1079A0D}"/>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C4E26878-298E-5646-9FFE-FA125994AFA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411" name="Slide Number Placeholder 3">
            <a:extLst>
              <a:ext uri="{FF2B5EF4-FFF2-40B4-BE49-F238E27FC236}">
                <a16:creationId xmlns:a16="http://schemas.microsoft.com/office/drawing/2014/main" id="{375525DB-F834-A648-B60D-2E4F5E73737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D85FE62-2813-3C48-AAE7-AA7D8726361D}" type="slidenum">
              <a:rPr lang="zh-CN" altLang="en-US">
                <a:latin typeface="Arial" panose="020B0604020202020204" pitchFamily="34" charset="0"/>
              </a:rPr>
              <a:pPr/>
              <a:t>1</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ABD3A51F-1267-B444-8394-0E80792C2AD8}"/>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28E9A553-2B1E-8C4F-B38E-755B54A96B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9395" name="Slide Number Placeholder 3">
            <a:extLst>
              <a:ext uri="{FF2B5EF4-FFF2-40B4-BE49-F238E27FC236}">
                <a16:creationId xmlns:a16="http://schemas.microsoft.com/office/drawing/2014/main" id="{942AE7F5-6F81-8C41-AEF3-E67D86C3261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3FA51D9-3366-4B44-B2F4-FBE902659DF8}" type="slidenum">
              <a:rPr lang="zh-CN" altLang="en-US">
                <a:latin typeface="Arial" panose="020B0604020202020204" pitchFamily="34" charset="0"/>
              </a:rPr>
              <a:pPr/>
              <a:t>37</a:t>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546B92CD-70E8-7A42-867E-237B33069F46}"/>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C07BF0D0-C209-B445-BAF1-803C066B226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9635" name="Slide Number Placeholder 3">
            <a:extLst>
              <a:ext uri="{FF2B5EF4-FFF2-40B4-BE49-F238E27FC236}">
                <a16:creationId xmlns:a16="http://schemas.microsoft.com/office/drawing/2014/main" id="{B30A8A3F-0DBB-8042-8620-940273F0D68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C5C4EB3-90F9-1043-91B8-7DB1B4370891}" type="slidenum">
              <a:rPr lang="zh-CN" altLang="en-US">
                <a:latin typeface="Arial" panose="020B0604020202020204" pitchFamily="34" charset="0"/>
              </a:rPr>
              <a:pPr/>
              <a:t>44</a:t>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1CB50238-C5D6-3A45-A628-330D62DA9B12}"/>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8F8846CF-0AD7-0B48-A817-49122F61D3C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要覆盖这</a:t>
            </a:r>
            <a:r>
              <a:rPr lang="en-US" altLang="zh-CN">
                <a:latin typeface="Arial" panose="020B0604020202020204" pitchFamily="34" charset="0"/>
              </a:rPr>
              <a:t>n</a:t>
            </a:r>
            <a:r>
              <a:rPr lang="zh-CN" altLang="en-US">
                <a:latin typeface="Arial" panose="020B0604020202020204" pitchFamily="34" charset="0"/>
              </a:rPr>
              <a:t>条边，任何一个顶点覆盖在</a:t>
            </a:r>
            <a:r>
              <a:rPr lang="en-US" altLang="zh-CN">
                <a:latin typeface="Cambria Math" panose="02040503050406030204" pitchFamily="18" charset="0"/>
              </a:rPr>
              <a:t>𝑥_𝑖</a:t>
            </a:r>
            <a:r>
              <a:rPr lang="zh-CN" altLang="en-US">
                <a:latin typeface="Cambria Math" panose="02040503050406030204" pitchFamily="18" charset="0"/>
              </a:rPr>
              <a:t> 和(</a:t>
            </a:r>
            <a:r>
              <a:rPr lang="en-US" altLang="zh-CN">
                <a:latin typeface="Cambria Math" panose="02040503050406030204" pitchFamily="18" charset="0"/>
              </a:rPr>
              <a:t>𝑥_𝑖 </a:t>
            </a:r>
            <a:r>
              <a:rPr lang="zh-CN" altLang="en-US">
                <a:latin typeface="Cambria Math" panose="02040503050406030204" pitchFamily="18" charset="0"/>
              </a:rPr>
              <a:t>) ̅</a:t>
            </a:r>
            <a:r>
              <a:rPr lang="zh-CN" altLang="en-US">
                <a:latin typeface="Arial" panose="020B0604020202020204" pitchFamily="34" charset="0"/>
              </a:rPr>
              <a:t>中必须取一个，后面还要利用</a:t>
            </a:r>
            <a:r>
              <a:rPr lang="en-US" altLang="zh-CN">
                <a:latin typeface="Arial" panose="020B0604020202020204" pitchFamily="34" charset="0"/>
              </a:rPr>
              <a:t>K</a:t>
            </a:r>
            <a:r>
              <a:rPr lang="zh-CN" altLang="en-US">
                <a:latin typeface="Arial" panose="020B0604020202020204" pitchFamily="34" charset="0"/>
              </a:rPr>
              <a:t>来保证</a:t>
            </a:r>
            <a:r>
              <a:rPr lang="en-US" altLang="zh-CN">
                <a:latin typeface="Cambria Math" panose="02040503050406030204" pitchFamily="18" charset="0"/>
              </a:rPr>
              <a:t>𝑥_𝑖</a:t>
            </a:r>
            <a:r>
              <a:rPr lang="zh-CN" altLang="en-US">
                <a:latin typeface="Cambria Math" panose="02040503050406030204" pitchFamily="18" charset="0"/>
              </a:rPr>
              <a:t> 和(</a:t>
            </a:r>
            <a:r>
              <a:rPr lang="en-US" altLang="zh-CN">
                <a:latin typeface="Cambria Math" panose="02040503050406030204" pitchFamily="18" charset="0"/>
              </a:rPr>
              <a:t>𝑥_𝑖 </a:t>
            </a:r>
            <a:r>
              <a:rPr lang="zh-CN" altLang="en-US">
                <a:latin typeface="Cambria Math" panose="02040503050406030204" pitchFamily="18" charset="0"/>
              </a:rPr>
              <a:t>) ̅</a:t>
            </a:r>
            <a:r>
              <a:rPr lang="zh-CN" altLang="en-US">
                <a:latin typeface="Arial" panose="020B0604020202020204" pitchFamily="34" charset="0"/>
              </a:rPr>
              <a:t>中只能取一个。</a:t>
            </a:r>
          </a:p>
        </p:txBody>
      </p:sp>
      <p:sp>
        <p:nvSpPr>
          <p:cNvPr id="90115" name="灯片编号占位符 3">
            <a:extLst>
              <a:ext uri="{FF2B5EF4-FFF2-40B4-BE49-F238E27FC236}">
                <a16:creationId xmlns:a16="http://schemas.microsoft.com/office/drawing/2014/main" id="{BD2693DE-5363-9247-9FBC-0270D5251C0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86BF136-4B28-C34D-8123-997453B65556}" type="slidenum">
              <a:rPr lang="zh-CN" altLang="en-US">
                <a:latin typeface="Arial" panose="020B0604020202020204" pitchFamily="34" charset="0"/>
              </a:rPr>
              <a:pPr/>
              <a:t>51</a:t>
            </a:fld>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0DCEE3D7-860E-3E46-9DE8-79CFAB8CCA49}"/>
              </a:ext>
            </a:extLst>
          </p:cNvPr>
          <p:cNvSpPr>
            <a:spLocks noGrp="1" noRot="1" noChangeAspect="1" noChangeArrowheads="1" noTextEdit="1"/>
          </p:cNvSpPr>
          <p:nvPr>
            <p:ph type="sldImg"/>
          </p:nvPr>
        </p:nvSpPr>
        <p:spPr>
          <a:ln/>
        </p:spPr>
      </p:sp>
      <p:sp>
        <p:nvSpPr>
          <p:cNvPr id="92162" name="备注占位符 2">
            <a:extLst>
              <a:ext uri="{FF2B5EF4-FFF2-40B4-BE49-F238E27FC236}">
                <a16:creationId xmlns:a16="http://schemas.microsoft.com/office/drawing/2014/main" id="{8BF32872-AFE5-A14F-A7E3-42496BCED33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要覆盖这个三角形，任何一个顶点覆盖都至少要在这三个点中取两个点。</a:t>
            </a:r>
          </a:p>
        </p:txBody>
      </p:sp>
      <p:sp>
        <p:nvSpPr>
          <p:cNvPr id="92163" name="灯片编号占位符 3">
            <a:extLst>
              <a:ext uri="{FF2B5EF4-FFF2-40B4-BE49-F238E27FC236}">
                <a16:creationId xmlns:a16="http://schemas.microsoft.com/office/drawing/2014/main" id="{987161B9-8932-7E46-B1CE-8D3245C63FF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B054EC1-208E-B848-A7F7-1CBC83339030}" type="slidenum">
              <a:rPr lang="zh-CN" altLang="en-US">
                <a:latin typeface="Arial" panose="020B0604020202020204" pitchFamily="34" charset="0"/>
              </a:rPr>
              <a:pPr/>
              <a:t>52</a:t>
            </a:fld>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44357B10-74BF-2746-8557-4FE7779C5406}"/>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ED5F5A7D-40D6-894F-B533-A906AB19C48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4211" name="灯片编号占位符 3">
            <a:extLst>
              <a:ext uri="{FF2B5EF4-FFF2-40B4-BE49-F238E27FC236}">
                <a16:creationId xmlns:a16="http://schemas.microsoft.com/office/drawing/2014/main" id="{05DB7A38-E8FE-7444-A2EB-D2C2C7DAC6D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8C1DA33C-60D9-A04C-8044-67647225816D}" type="slidenum">
              <a:rPr lang="zh-CN" altLang="en-US">
                <a:latin typeface="Arial" panose="020B0604020202020204" pitchFamily="34" charset="0"/>
              </a:rPr>
              <a:pPr/>
              <a:t>53</a:t>
            </a:fld>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E709E07-79E4-BF4E-AE13-3CEC60EA97A1}" type="slidenum">
              <a:rPr lang="zh-CN" altLang="en-US" smtClean="0"/>
              <a:pPr/>
              <a:t>60</a:t>
            </a:fld>
            <a:endParaRPr lang="en-US" altLang="zh-CN"/>
          </a:p>
        </p:txBody>
      </p:sp>
    </p:spTree>
    <p:extLst>
      <p:ext uri="{BB962C8B-B14F-4D97-AF65-F5344CB8AC3E}">
        <p14:creationId xmlns:p14="http://schemas.microsoft.com/office/powerpoint/2010/main" val="7230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325BF814-17CB-9A4E-9F8B-4736B1721787}"/>
              </a:ext>
            </a:extLst>
          </p:cNvPr>
          <p:cNvSpPr>
            <a:spLocks noGrp="1" noRot="1" noChangeAspect="1" noChangeArrowheads="1" noTextEdit="1"/>
          </p:cNvSpPr>
          <p:nvPr>
            <p:ph type="sldImg"/>
          </p:nvPr>
        </p:nvSpPr>
        <p:spPr>
          <a:ln/>
        </p:spPr>
      </p:sp>
      <p:sp>
        <p:nvSpPr>
          <p:cNvPr id="115714" name="Notes Placeholder 2">
            <a:extLst>
              <a:ext uri="{FF2B5EF4-FFF2-40B4-BE49-F238E27FC236}">
                <a16:creationId xmlns:a16="http://schemas.microsoft.com/office/drawing/2014/main" id="{466D91C4-7340-8141-B77D-39891B6886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5715" name="Slide Number Placeholder 3">
            <a:extLst>
              <a:ext uri="{FF2B5EF4-FFF2-40B4-BE49-F238E27FC236}">
                <a16:creationId xmlns:a16="http://schemas.microsoft.com/office/drawing/2014/main" id="{08AEB58A-DAEA-3246-8FC3-97BEB802118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9A2B408-D441-8941-956F-1024D6F9A2A4}" type="slidenum">
              <a:rPr lang="zh-CN" altLang="en-US">
                <a:latin typeface="Arial" panose="020B0604020202020204" pitchFamily="34" charset="0"/>
              </a:rPr>
              <a:pPr/>
              <a:t>69</a:t>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a:extLst>
              <a:ext uri="{FF2B5EF4-FFF2-40B4-BE49-F238E27FC236}">
                <a16:creationId xmlns:a16="http://schemas.microsoft.com/office/drawing/2014/main" id="{EE8F9150-B646-9341-857E-013E797B6FBB}"/>
              </a:ext>
            </a:extLst>
          </p:cNvPr>
          <p:cNvSpPr>
            <a:spLocks noGrp="1" noRot="1" noChangeAspect="1" noChangeArrowheads="1" noTextEdit="1"/>
          </p:cNvSpPr>
          <p:nvPr>
            <p:ph type="sldImg"/>
          </p:nvPr>
        </p:nvSpPr>
        <p:spPr>
          <a:ln/>
        </p:spPr>
      </p:sp>
      <p:sp>
        <p:nvSpPr>
          <p:cNvPr id="120834" name="Notes Placeholder 2">
            <a:extLst>
              <a:ext uri="{FF2B5EF4-FFF2-40B4-BE49-F238E27FC236}">
                <a16:creationId xmlns:a16="http://schemas.microsoft.com/office/drawing/2014/main" id="{B707F354-05FB-6049-BD2E-F9B1E94F83C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hlinkClick r:id="rId3"/>
              </a:rPr>
              <a:t>https://www.bilibili.com/video/BV1mb41127LZ</a:t>
            </a:r>
            <a:endParaRPr lang="en-CN" altLang="en-CN">
              <a:latin typeface="Arial" panose="020B0604020202020204" pitchFamily="34" charset="0"/>
            </a:endParaRPr>
          </a:p>
        </p:txBody>
      </p:sp>
      <p:sp>
        <p:nvSpPr>
          <p:cNvPr id="120835" name="Slide Number Placeholder 3">
            <a:extLst>
              <a:ext uri="{FF2B5EF4-FFF2-40B4-BE49-F238E27FC236}">
                <a16:creationId xmlns:a16="http://schemas.microsoft.com/office/drawing/2014/main" id="{ABA4C0A8-7A0A-DC48-A092-1C6AFF2049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1515447-5A5D-2542-913D-635594D81DE9}" type="slidenum">
              <a:rPr lang="zh-CN" altLang="en-US">
                <a:latin typeface="Arial" panose="020B0604020202020204" pitchFamily="34" charset="0"/>
              </a:rPr>
              <a:pPr/>
              <a:t>73</a:t>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73EAABF8-18EE-5F4D-8FB2-D929FB167606}"/>
              </a:ext>
            </a:extLst>
          </p:cNvPr>
          <p:cNvSpPr>
            <a:spLocks noGrp="1" noRot="1" noChangeAspect="1" noChangeArrowheads="1" noTextEdit="1"/>
          </p:cNvSpPr>
          <p:nvPr>
            <p:ph type="sldImg"/>
          </p:nvPr>
        </p:nvSpPr>
        <p:spPr>
          <a:ln/>
        </p:spPr>
      </p:sp>
      <p:sp>
        <p:nvSpPr>
          <p:cNvPr id="123906" name="Notes Placeholder 2">
            <a:extLst>
              <a:ext uri="{FF2B5EF4-FFF2-40B4-BE49-F238E27FC236}">
                <a16:creationId xmlns:a16="http://schemas.microsoft.com/office/drawing/2014/main" id="{460C1E76-B039-134B-9819-696CE922D3E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23907" name="Slide Number Placeholder 3">
            <a:extLst>
              <a:ext uri="{FF2B5EF4-FFF2-40B4-BE49-F238E27FC236}">
                <a16:creationId xmlns:a16="http://schemas.microsoft.com/office/drawing/2014/main" id="{C5DED99F-E1C3-8B43-8708-269FEE4A4E4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FE4D7B8-8833-9D4E-B33C-03E87B8B042B}" type="slidenum">
              <a:rPr lang="zh-CN" altLang="en-US">
                <a:latin typeface="Arial" panose="020B0604020202020204" pitchFamily="34" charset="0"/>
              </a:rPr>
              <a:pPr/>
              <a:t>75</a:t>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FFC5E834-32D2-FC4D-B2C1-46871609A120}"/>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14096B1A-3B50-8F48-BC0E-8B5C2AF27C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Trebuchet MS" panose="020B0703020202090204" pitchFamily="34" charset="0"/>
              </a:rPr>
              <a:t>整个计算机科学的大厦就建立在图灵机可计算理论和计算复杂性理论的基础上</a:t>
            </a:r>
          </a:p>
          <a:p>
            <a:r>
              <a:rPr lang="zh-CN" altLang="en-US" b="1">
                <a:latin typeface="Trebuchet MS" panose="020B0703020202090204" pitchFamily="34" charset="0"/>
              </a:rPr>
              <a:t>一旦证明</a:t>
            </a:r>
            <a:r>
              <a:rPr lang="en-US" altLang="zh-CN" b="1">
                <a:latin typeface="Trebuchet MS" panose="020B0703020202090204" pitchFamily="34" charset="0"/>
              </a:rPr>
              <a:t>P=NP,</a:t>
            </a:r>
            <a:r>
              <a:rPr lang="zh-CN" altLang="en-US" b="1">
                <a:latin typeface="Trebuchet MS" panose="020B0703020202090204" pitchFamily="34" charset="0"/>
              </a:rPr>
              <a:t>将是计算机科学的一场决定性的突破</a:t>
            </a:r>
            <a:r>
              <a:rPr lang="en-US" altLang="zh-CN" b="1">
                <a:latin typeface="Trebuchet MS" panose="020B0703020202090204" pitchFamily="34" charset="0"/>
              </a:rPr>
              <a:t>,</a:t>
            </a:r>
            <a:r>
              <a:rPr lang="zh-CN" altLang="en-US" b="1">
                <a:latin typeface="Trebuchet MS" panose="020B0703020202090204" pitchFamily="34" charset="0"/>
              </a:rPr>
              <a:t>在软件工程实践中</a:t>
            </a:r>
            <a:r>
              <a:rPr lang="en-US" altLang="zh-CN" b="1">
                <a:latin typeface="Trebuchet MS" panose="020B0703020202090204" pitchFamily="34" charset="0"/>
              </a:rPr>
              <a:t>,</a:t>
            </a:r>
            <a:r>
              <a:rPr lang="zh-CN" altLang="en-US" b="1">
                <a:latin typeface="Trebuchet MS" panose="020B0703020202090204" pitchFamily="34" charset="0"/>
              </a:rPr>
              <a:t>将革命性的提高效率</a:t>
            </a:r>
            <a:r>
              <a:rPr lang="en-US" altLang="zh-CN" b="1">
                <a:latin typeface="Trebuchet MS" panose="020B0703020202090204" pitchFamily="34" charset="0"/>
              </a:rPr>
              <a:t>.</a:t>
            </a:r>
            <a:r>
              <a:rPr lang="zh-CN" altLang="en-US" b="1">
                <a:latin typeface="Trebuchet MS" panose="020B0703020202090204" pitchFamily="34" charset="0"/>
              </a:rPr>
              <a:t>从工业</a:t>
            </a:r>
            <a:r>
              <a:rPr lang="en-US" altLang="zh-CN" b="1">
                <a:latin typeface="Trebuchet MS" panose="020B0703020202090204" pitchFamily="34" charset="0"/>
              </a:rPr>
              <a:t>,</a:t>
            </a:r>
            <a:r>
              <a:rPr lang="zh-CN" altLang="en-US" b="1">
                <a:latin typeface="Trebuchet MS" panose="020B0703020202090204" pitchFamily="34" charset="0"/>
              </a:rPr>
              <a:t>农业</a:t>
            </a:r>
            <a:r>
              <a:rPr lang="en-US" altLang="zh-CN" b="1">
                <a:latin typeface="Trebuchet MS" panose="020B0703020202090204" pitchFamily="34" charset="0"/>
              </a:rPr>
              <a:t>,</a:t>
            </a:r>
            <a:r>
              <a:rPr lang="zh-CN" altLang="en-US" b="1">
                <a:latin typeface="Trebuchet MS" panose="020B0703020202090204" pitchFamily="34" charset="0"/>
              </a:rPr>
              <a:t>军事</a:t>
            </a:r>
            <a:r>
              <a:rPr lang="en-US" altLang="zh-CN" b="1">
                <a:latin typeface="Trebuchet MS" panose="020B0703020202090204" pitchFamily="34" charset="0"/>
              </a:rPr>
              <a:t>,</a:t>
            </a:r>
            <a:r>
              <a:rPr lang="zh-CN" altLang="en-US" b="1">
                <a:latin typeface="Trebuchet MS" panose="020B0703020202090204" pitchFamily="34" charset="0"/>
              </a:rPr>
              <a:t>医疗到生活</a:t>
            </a:r>
            <a:r>
              <a:rPr lang="en-US" altLang="zh-CN" b="1">
                <a:latin typeface="Trebuchet MS" panose="020B0703020202090204" pitchFamily="34" charset="0"/>
              </a:rPr>
              <a:t>,</a:t>
            </a:r>
            <a:r>
              <a:rPr lang="zh-CN" altLang="en-US" b="1">
                <a:latin typeface="Trebuchet MS" panose="020B0703020202090204" pitchFamily="34" charset="0"/>
              </a:rPr>
              <a:t>软件在它的各个应用域</a:t>
            </a:r>
            <a:r>
              <a:rPr lang="en-US" altLang="zh-CN" b="1">
                <a:latin typeface="Trebuchet MS" panose="020B0703020202090204" pitchFamily="34" charset="0"/>
              </a:rPr>
              <a:t>,</a:t>
            </a:r>
            <a:r>
              <a:rPr lang="zh-CN" altLang="en-US" b="1">
                <a:latin typeface="Trebuchet MS" panose="020B0703020202090204" pitchFamily="34" charset="0"/>
              </a:rPr>
              <a:t>都将是一个飞跃</a:t>
            </a:r>
          </a:p>
          <a:p>
            <a:r>
              <a:rPr lang="en-US" altLang="zh-CN" b="1">
                <a:latin typeface="Trebuchet MS" panose="020B0703020202090204" pitchFamily="34" charset="0"/>
              </a:rPr>
              <a:t>P=NP</a:t>
            </a:r>
            <a:r>
              <a:rPr lang="zh-CN" altLang="en-US" b="1">
                <a:latin typeface="Trebuchet MS" panose="020B0703020202090204" pitchFamily="34" charset="0"/>
              </a:rPr>
              <a:t>吗</a:t>
            </a:r>
            <a:r>
              <a:rPr lang="en-US" altLang="zh-CN" b="1">
                <a:latin typeface="Trebuchet MS" panose="020B0703020202090204" pitchFamily="34" charset="0"/>
              </a:rPr>
              <a:t>? </a:t>
            </a:r>
            <a:r>
              <a:rPr lang="zh-CN" altLang="en-US" b="1">
                <a:latin typeface="Trebuchet MS" panose="020B0703020202090204" pitchFamily="34" charset="0"/>
              </a:rPr>
              <a:t>这个问题是著名计算机科学家</a:t>
            </a:r>
            <a:r>
              <a:rPr lang="en-US" altLang="zh-CN" b="1">
                <a:latin typeface="Trebuchet MS" panose="020B0703020202090204" pitchFamily="34" charset="0"/>
              </a:rPr>
              <a:t>(1982</a:t>
            </a:r>
            <a:r>
              <a:rPr lang="zh-CN" altLang="en-US" b="1">
                <a:latin typeface="Trebuchet MS" panose="020B0703020202090204" pitchFamily="34" charset="0"/>
              </a:rPr>
              <a:t>年图灵奖得主</a:t>
            </a:r>
            <a:r>
              <a:rPr lang="en-US" altLang="zh-CN" b="1">
                <a:latin typeface="Trebuchet MS" panose="020B0703020202090204" pitchFamily="34" charset="0"/>
              </a:rPr>
              <a:t>)</a:t>
            </a:r>
            <a:r>
              <a:rPr lang="zh-CN" altLang="en-US" b="1">
                <a:latin typeface="Trebuchet MS" panose="020B0703020202090204" pitchFamily="34" charset="0"/>
              </a:rPr>
              <a:t>斯蒂文</a:t>
            </a:r>
            <a:r>
              <a:rPr lang="en-US" altLang="zh-CN" b="1">
                <a:latin typeface="Trebuchet MS" panose="020B0703020202090204" pitchFamily="34" charset="0"/>
              </a:rPr>
              <a:t>·</a:t>
            </a:r>
            <a:r>
              <a:rPr lang="zh-CN" altLang="en-US" b="1">
                <a:latin typeface="Trebuchet MS" panose="020B0703020202090204" pitchFamily="34" charset="0"/>
              </a:rPr>
              <a:t>考克（</a:t>
            </a:r>
            <a:r>
              <a:rPr lang="en-US" altLang="zh-CN" b="1">
                <a:latin typeface="Trebuchet MS" panose="020B0703020202090204" pitchFamily="34" charset="0"/>
              </a:rPr>
              <a:t>StephenCook </a:t>
            </a:r>
            <a:r>
              <a:rPr lang="zh-CN" altLang="en-US" b="1">
                <a:latin typeface="Trebuchet MS" panose="020B0703020202090204" pitchFamily="34" charset="0"/>
              </a:rPr>
              <a:t>）于</a:t>
            </a:r>
            <a:r>
              <a:rPr lang="en-US" altLang="zh-CN" b="1">
                <a:latin typeface="Trebuchet MS" panose="020B0703020202090204" pitchFamily="34" charset="0"/>
              </a:rPr>
              <a:t>1971</a:t>
            </a:r>
            <a:r>
              <a:rPr lang="zh-CN" altLang="en-US" b="1">
                <a:latin typeface="Trebuchet MS" panose="020B0703020202090204" pitchFamily="34" charset="0"/>
              </a:rPr>
              <a:t>年发现并提出的</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hlinkClick r:id="rId3"/>
              </a:rPr>
              <a:t>https://www.bilibili.com/video/av19085452?from=search&amp;seid=15683393641905102737</a:t>
            </a:r>
            <a:endParaRPr lang="en-US" altLang="en-US" dirty="0">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fld id="{FE709E07-79E4-BF4E-AE13-3CEC60EA97A1}" type="slidenum">
              <a:rPr lang="zh-CN" altLang="en-US" smtClean="0"/>
              <a:pPr/>
              <a:t>2</a:t>
            </a:fld>
            <a:endParaRPr lang="en-US" altLang="zh-CN"/>
          </a:p>
        </p:txBody>
      </p:sp>
    </p:spTree>
    <p:extLst>
      <p:ext uri="{BB962C8B-B14F-4D97-AF65-F5344CB8AC3E}">
        <p14:creationId xmlns:p14="http://schemas.microsoft.com/office/powerpoint/2010/main" val="388486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7040DA6B-8899-FB4A-A618-E3D69D823471}"/>
              </a:ext>
            </a:extLst>
          </p:cNvPr>
          <p:cNvSpPr>
            <a:spLocks noGrp="1" noRot="1" noChangeAspect="1" noChangeArrowheads="1" noTextEdit="1"/>
          </p:cNvSpPr>
          <p:nvPr>
            <p:ph type="sldImg"/>
          </p:nvPr>
        </p:nvSpPr>
        <p:spPr>
          <a:ln/>
        </p:spPr>
      </p:sp>
      <p:sp>
        <p:nvSpPr>
          <p:cNvPr id="130050" name="Rectangle 3">
            <a:extLst>
              <a:ext uri="{FF2B5EF4-FFF2-40B4-BE49-F238E27FC236}">
                <a16:creationId xmlns:a16="http://schemas.microsoft.com/office/drawing/2014/main" id="{77A142BB-F4EE-1A4A-AC23-D9D91EFDA1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Trebuchet MS" panose="020B0703020202090204" pitchFamily="34" charset="0"/>
              </a:rPr>
              <a:t>整个计算机科学的大厦就建立在图灵机可计算理论和计算复杂性理论的基础上</a:t>
            </a:r>
          </a:p>
          <a:p>
            <a:r>
              <a:rPr lang="zh-CN" altLang="en-US" b="1">
                <a:latin typeface="Trebuchet MS" panose="020B0703020202090204" pitchFamily="34" charset="0"/>
              </a:rPr>
              <a:t>一旦证明</a:t>
            </a:r>
            <a:r>
              <a:rPr lang="en-US" altLang="zh-CN" b="1">
                <a:latin typeface="Trebuchet MS" panose="020B0703020202090204" pitchFamily="34" charset="0"/>
              </a:rPr>
              <a:t>P=NP,</a:t>
            </a:r>
            <a:r>
              <a:rPr lang="zh-CN" altLang="en-US" b="1">
                <a:latin typeface="Trebuchet MS" panose="020B0703020202090204" pitchFamily="34" charset="0"/>
              </a:rPr>
              <a:t>将是计算机科学的一场决定性的突破</a:t>
            </a:r>
            <a:r>
              <a:rPr lang="en-US" altLang="zh-CN" b="1">
                <a:latin typeface="Trebuchet MS" panose="020B0703020202090204" pitchFamily="34" charset="0"/>
              </a:rPr>
              <a:t>,</a:t>
            </a:r>
            <a:r>
              <a:rPr lang="zh-CN" altLang="en-US" b="1">
                <a:latin typeface="Trebuchet MS" panose="020B0703020202090204" pitchFamily="34" charset="0"/>
              </a:rPr>
              <a:t>在软件工程实践中</a:t>
            </a:r>
            <a:r>
              <a:rPr lang="en-US" altLang="zh-CN" b="1">
                <a:latin typeface="Trebuchet MS" panose="020B0703020202090204" pitchFamily="34" charset="0"/>
              </a:rPr>
              <a:t>,</a:t>
            </a:r>
            <a:r>
              <a:rPr lang="zh-CN" altLang="en-US" b="1">
                <a:latin typeface="Trebuchet MS" panose="020B0703020202090204" pitchFamily="34" charset="0"/>
              </a:rPr>
              <a:t>将革命性的提高效率</a:t>
            </a:r>
            <a:r>
              <a:rPr lang="en-US" altLang="zh-CN" b="1">
                <a:latin typeface="Trebuchet MS" panose="020B0703020202090204" pitchFamily="34" charset="0"/>
              </a:rPr>
              <a:t>.</a:t>
            </a:r>
            <a:r>
              <a:rPr lang="zh-CN" altLang="en-US" b="1">
                <a:latin typeface="Trebuchet MS" panose="020B0703020202090204" pitchFamily="34" charset="0"/>
              </a:rPr>
              <a:t>从工业</a:t>
            </a:r>
            <a:r>
              <a:rPr lang="en-US" altLang="zh-CN" b="1">
                <a:latin typeface="Trebuchet MS" panose="020B0703020202090204" pitchFamily="34" charset="0"/>
              </a:rPr>
              <a:t>,</a:t>
            </a:r>
            <a:r>
              <a:rPr lang="zh-CN" altLang="en-US" b="1">
                <a:latin typeface="Trebuchet MS" panose="020B0703020202090204" pitchFamily="34" charset="0"/>
              </a:rPr>
              <a:t>农业</a:t>
            </a:r>
            <a:r>
              <a:rPr lang="en-US" altLang="zh-CN" b="1">
                <a:latin typeface="Trebuchet MS" panose="020B0703020202090204" pitchFamily="34" charset="0"/>
              </a:rPr>
              <a:t>,</a:t>
            </a:r>
            <a:r>
              <a:rPr lang="zh-CN" altLang="en-US" b="1">
                <a:latin typeface="Trebuchet MS" panose="020B0703020202090204" pitchFamily="34" charset="0"/>
              </a:rPr>
              <a:t>军事</a:t>
            </a:r>
            <a:r>
              <a:rPr lang="en-US" altLang="zh-CN" b="1">
                <a:latin typeface="Trebuchet MS" panose="020B0703020202090204" pitchFamily="34" charset="0"/>
              </a:rPr>
              <a:t>,</a:t>
            </a:r>
            <a:r>
              <a:rPr lang="zh-CN" altLang="en-US" b="1">
                <a:latin typeface="Trebuchet MS" panose="020B0703020202090204" pitchFamily="34" charset="0"/>
              </a:rPr>
              <a:t>医疗到生活</a:t>
            </a:r>
            <a:r>
              <a:rPr lang="en-US" altLang="zh-CN" b="1">
                <a:latin typeface="Trebuchet MS" panose="020B0703020202090204" pitchFamily="34" charset="0"/>
              </a:rPr>
              <a:t>,</a:t>
            </a:r>
            <a:r>
              <a:rPr lang="zh-CN" altLang="en-US" b="1">
                <a:latin typeface="Trebuchet MS" panose="020B0703020202090204" pitchFamily="34" charset="0"/>
              </a:rPr>
              <a:t>软件在它的各个应用域</a:t>
            </a:r>
            <a:r>
              <a:rPr lang="en-US" altLang="zh-CN" b="1">
                <a:latin typeface="Trebuchet MS" panose="020B0703020202090204" pitchFamily="34" charset="0"/>
              </a:rPr>
              <a:t>,</a:t>
            </a:r>
            <a:r>
              <a:rPr lang="zh-CN" altLang="en-US" b="1">
                <a:latin typeface="Trebuchet MS" panose="020B0703020202090204" pitchFamily="34" charset="0"/>
              </a:rPr>
              <a:t>都将是一个飞跃</a:t>
            </a:r>
          </a:p>
          <a:p>
            <a:r>
              <a:rPr lang="en-US" altLang="zh-CN" b="1">
                <a:latin typeface="Trebuchet MS" panose="020B0703020202090204" pitchFamily="34" charset="0"/>
              </a:rPr>
              <a:t>P=NP</a:t>
            </a:r>
            <a:r>
              <a:rPr lang="zh-CN" altLang="en-US" b="1">
                <a:latin typeface="Trebuchet MS" panose="020B0703020202090204" pitchFamily="34" charset="0"/>
              </a:rPr>
              <a:t>吗</a:t>
            </a:r>
            <a:r>
              <a:rPr lang="en-US" altLang="zh-CN" b="1">
                <a:latin typeface="Trebuchet MS" panose="020B0703020202090204" pitchFamily="34" charset="0"/>
              </a:rPr>
              <a:t>? </a:t>
            </a:r>
            <a:r>
              <a:rPr lang="zh-CN" altLang="en-US" b="1">
                <a:latin typeface="Trebuchet MS" panose="020B0703020202090204" pitchFamily="34" charset="0"/>
              </a:rPr>
              <a:t>这个问题是著名计算机科学家</a:t>
            </a:r>
            <a:r>
              <a:rPr lang="en-US" altLang="zh-CN" b="1">
                <a:latin typeface="Trebuchet MS" panose="020B0703020202090204" pitchFamily="34" charset="0"/>
              </a:rPr>
              <a:t>(1982</a:t>
            </a:r>
            <a:r>
              <a:rPr lang="zh-CN" altLang="en-US" b="1">
                <a:latin typeface="Trebuchet MS" panose="020B0703020202090204" pitchFamily="34" charset="0"/>
              </a:rPr>
              <a:t>年图灵奖得主</a:t>
            </a:r>
            <a:r>
              <a:rPr lang="en-US" altLang="zh-CN" b="1">
                <a:latin typeface="Trebuchet MS" panose="020B0703020202090204" pitchFamily="34" charset="0"/>
              </a:rPr>
              <a:t>)</a:t>
            </a:r>
            <a:r>
              <a:rPr lang="zh-CN" altLang="en-US" b="1">
                <a:latin typeface="Trebuchet MS" panose="020B0703020202090204" pitchFamily="34" charset="0"/>
              </a:rPr>
              <a:t>斯蒂文</a:t>
            </a:r>
            <a:r>
              <a:rPr lang="en-US" altLang="zh-CN" b="1">
                <a:latin typeface="Trebuchet MS" panose="020B0703020202090204" pitchFamily="34" charset="0"/>
              </a:rPr>
              <a:t>·</a:t>
            </a:r>
            <a:r>
              <a:rPr lang="zh-CN" altLang="en-US" b="1">
                <a:latin typeface="Trebuchet MS" panose="020B0703020202090204" pitchFamily="34" charset="0"/>
              </a:rPr>
              <a:t>考克（</a:t>
            </a:r>
            <a:r>
              <a:rPr lang="en-US" altLang="zh-CN" b="1">
                <a:latin typeface="Trebuchet MS" panose="020B0703020202090204" pitchFamily="34" charset="0"/>
              </a:rPr>
              <a:t>StephenCook </a:t>
            </a:r>
            <a:r>
              <a:rPr lang="zh-CN" altLang="en-US" b="1">
                <a:latin typeface="Trebuchet MS" panose="020B0703020202090204" pitchFamily="34" charset="0"/>
              </a:rPr>
              <a:t>）于</a:t>
            </a:r>
            <a:r>
              <a:rPr lang="en-US" altLang="zh-CN" b="1">
                <a:latin typeface="Trebuchet MS" panose="020B0703020202090204" pitchFamily="34" charset="0"/>
              </a:rPr>
              <a:t>1971</a:t>
            </a:r>
            <a:r>
              <a:rPr lang="zh-CN" altLang="en-US" b="1">
                <a:latin typeface="Trebuchet MS" panose="020B0703020202090204" pitchFamily="34" charset="0"/>
              </a:rPr>
              <a:t>年发现并提出的</a:t>
            </a:r>
          </a:p>
          <a:p>
            <a:endParaRPr lang="zh-CN" altLang="en-US" b="1">
              <a:latin typeface="Trebuchet MS" panose="020B070302020209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56F982EC-493A-6444-B910-34896266856C}"/>
              </a:ext>
            </a:extLst>
          </p:cNvPr>
          <p:cNvSpPr>
            <a:spLocks noGrp="1" noRot="1" noChangeAspect="1" noChangeArrowheads="1" noTextEdit="1"/>
          </p:cNvSpPr>
          <p:nvPr>
            <p:ph type="sldImg"/>
          </p:nvPr>
        </p:nvSpPr>
        <p:spPr>
          <a:ln/>
        </p:spPr>
      </p:sp>
      <p:sp>
        <p:nvSpPr>
          <p:cNvPr id="132098" name="Rectangle 3">
            <a:extLst>
              <a:ext uri="{FF2B5EF4-FFF2-40B4-BE49-F238E27FC236}">
                <a16:creationId xmlns:a16="http://schemas.microsoft.com/office/drawing/2014/main" id="{A68E7FB0-8C37-F04B-9B71-B72478055B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Trebuchet MS" panose="020B0703020202090204" pitchFamily="34" charset="0"/>
              </a:rPr>
              <a:t>理查德</a:t>
            </a:r>
            <a:r>
              <a:rPr lang="en-US" altLang="zh-CN" b="1">
                <a:latin typeface="Trebuchet MS" panose="020B0703020202090204" pitchFamily="34" charset="0"/>
              </a:rPr>
              <a:t>·</a:t>
            </a:r>
            <a:r>
              <a:rPr lang="zh-CN" altLang="en-US" b="1">
                <a:latin typeface="Trebuchet MS" panose="020B0703020202090204" pitchFamily="34" charset="0"/>
              </a:rPr>
              <a:t>卡普（</a:t>
            </a:r>
            <a:r>
              <a:rPr lang="en-US" altLang="zh-CN" b="1">
                <a:latin typeface="Trebuchet MS" panose="020B0703020202090204" pitchFamily="34" charset="0"/>
              </a:rPr>
              <a:t>Richard Karp</a:t>
            </a:r>
            <a:r>
              <a:rPr lang="zh-CN" altLang="en-US" b="1">
                <a:latin typeface="Trebuchet MS" panose="020B0703020202090204" pitchFamily="34" charset="0"/>
              </a:rPr>
              <a:t>）</a:t>
            </a:r>
            <a:r>
              <a:rPr lang="en-US" altLang="zh-CN" b="1">
                <a:latin typeface="Trebuchet MS" panose="020B0703020202090204" pitchFamily="34" charset="0"/>
              </a:rPr>
              <a:t>1935</a:t>
            </a:r>
            <a:r>
              <a:rPr lang="zh-CN" altLang="en-US" b="1">
                <a:latin typeface="Trebuchet MS" panose="020B0703020202090204" pitchFamily="34" charset="0"/>
              </a:rPr>
              <a:t>年</a:t>
            </a:r>
            <a:r>
              <a:rPr lang="en-US" altLang="zh-CN" b="1">
                <a:latin typeface="Trebuchet MS" panose="020B0703020202090204" pitchFamily="34" charset="0"/>
              </a:rPr>
              <a:t>1</a:t>
            </a:r>
            <a:r>
              <a:rPr lang="zh-CN" altLang="en-US" b="1">
                <a:latin typeface="Trebuchet MS" panose="020B0703020202090204" pitchFamily="34" charset="0"/>
              </a:rPr>
              <a:t>月</a:t>
            </a:r>
            <a:r>
              <a:rPr lang="en-US" altLang="zh-CN" b="1">
                <a:latin typeface="Trebuchet MS" panose="020B0703020202090204" pitchFamily="34" charset="0"/>
              </a:rPr>
              <a:t>3</a:t>
            </a:r>
            <a:r>
              <a:rPr lang="zh-CN" altLang="en-US" b="1">
                <a:latin typeface="Trebuchet MS" panose="020B0703020202090204" pitchFamily="34" charset="0"/>
              </a:rPr>
              <a:t>日生于波士顿，从小时起就兴趣广泛，聪明过人。在哈佛大学时他文理兼修，</a:t>
            </a:r>
            <a:r>
              <a:rPr lang="en-US" altLang="zh-CN" b="1">
                <a:latin typeface="Trebuchet MS" panose="020B0703020202090204" pitchFamily="34" charset="0"/>
              </a:rPr>
              <a:t>1955</a:t>
            </a:r>
            <a:r>
              <a:rPr lang="zh-CN" altLang="en-US" b="1">
                <a:latin typeface="Trebuchet MS" panose="020B0703020202090204" pitchFamily="34" charset="0"/>
              </a:rPr>
              <a:t>年先获得文学学士学位，第二年又获得理科硕士学位。之后他进入哈佛大学的计算实验室攻读博士，于</a:t>
            </a:r>
            <a:r>
              <a:rPr lang="en-US" altLang="zh-CN" b="1">
                <a:latin typeface="Trebuchet MS" panose="020B0703020202090204" pitchFamily="34" charset="0"/>
              </a:rPr>
              <a:t>1959</a:t>
            </a:r>
            <a:r>
              <a:rPr lang="zh-CN" altLang="en-US" b="1">
                <a:latin typeface="Trebuchet MS" panose="020B0703020202090204" pitchFamily="34" charset="0"/>
              </a:rPr>
              <a:t>年取得应用数学博士学位。理查德</a:t>
            </a:r>
            <a:r>
              <a:rPr lang="en-US" altLang="zh-CN" b="1">
                <a:latin typeface="Trebuchet MS" panose="020B0703020202090204" pitchFamily="34" charset="0"/>
              </a:rPr>
              <a:t>·</a:t>
            </a:r>
            <a:r>
              <a:rPr lang="zh-CN" altLang="en-US" b="1">
                <a:latin typeface="Trebuchet MS" panose="020B0703020202090204" pitchFamily="34" charset="0"/>
              </a:rPr>
              <a:t>卡普教授现任美国加州大学伯克利分校计算机科学讲座教授，美国科学院、美国工程院、美国艺术与科学院、欧洲科学院院士。因其在计算机科学领域的基础贡献曾获图灵奖、冯诺依曼奖、美国国家科学勋章、哈佛大学百年奖章等奖项，还担任美国科学院会刊（</a:t>
            </a:r>
            <a:r>
              <a:rPr lang="en-US" altLang="zh-CN" b="1">
                <a:latin typeface="Trebuchet MS" panose="020B0703020202090204" pitchFamily="34" charset="0"/>
              </a:rPr>
              <a:t>PNAS</a:t>
            </a:r>
            <a:r>
              <a:rPr lang="zh-CN" altLang="en-US" b="1">
                <a:latin typeface="Trebuchet MS" panose="020B0703020202090204" pitchFamily="34" charset="0"/>
              </a:rPr>
              <a:t>）等多个国际著名刊物编委</a:t>
            </a:r>
          </a:p>
          <a:p>
            <a:r>
              <a:rPr lang="en-US" altLang="zh-CN" b="1">
                <a:latin typeface="Trebuchet MS" panose="020B0703020202090204" pitchFamily="34" charset="0"/>
              </a:rPr>
              <a:t>UC Berkeley</a:t>
            </a:r>
            <a:r>
              <a:rPr lang="zh-CN" altLang="en-US" b="1">
                <a:latin typeface="Trebuchet MS" panose="020B0703020202090204" pitchFamily="34" charset="0"/>
              </a:rPr>
              <a:t>大学教授</a:t>
            </a:r>
            <a:r>
              <a:rPr lang="en-US" altLang="zh-CN" b="1">
                <a:latin typeface="Trebuchet MS" panose="020B0703020202090204" pitchFamily="34" charset="0"/>
              </a:rPr>
              <a:t>Richard Karp</a:t>
            </a:r>
            <a:r>
              <a:rPr lang="zh-CN" altLang="en-US" b="1">
                <a:latin typeface="Trebuchet MS" panose="020B0703020202090204" pitchFamily="34" charset="0"/>
              </a:rPr>
              <a:t>于</a:t>
            </a:r>
            <a:r>
              <a:rPr lang="en-US" altLang="zh-CN" b="1">
                <a:latin typeface="Trebuchet MS" panose="020B0703020202090204" pitchFamily="34" charset="0"/>
              </a:rPr>
              <a:t>1980</a:t>
            </a:r>
            <a:r>
              <a:rPr lang="zh-CN" altLang="en-US" b="1">
                <a:latin typeface="Trebuchet MS" panose="020B0703020202090204" pitchFamily="34" charset="0"/>
              </a:rPr>
              <a:t>年当选美国国家科学院院士，</a:t>
            </a:r>
            <a:r>
              <a:rPr lang="en-US" altLang="zh-CN" b="1">
                <a:latin typeface="Trebuchet MS" panose="020B0703020202090204" pitchFamily="34" charset="0"/>
              </a:rPr>
              <a:t>1985</a:t>
            </a:r>
            <a:r>
              <a:rPr lang="zh-CN" altLang="en-US" b="1">
                <a:latin typeface="Trebuchet MS" panose="020B0703020202090204" pitchFamily="34" charset="0"/>
              </a:rPr>
              <a:t>年当选美国文理科学院院士，</a:t>
            </a:r>
            <a:r>
              <a:rPr lang="en-US" altLang="zh-CN" b="1">
                <a:latin typeface="Trebuchet MS" panose="020B0703020202090204" pitchFamily="34" charset="0"/>
              </a:rPr>
              <a:t>1985</a:t>
            </a:r>
            <a:r>
              <a:rPr lang="zh-CN" altLang="en-US" b="1">
                <a:latin typeface="Trebuchet MS" panose="020B0703020202090204" pitchFamily="34" charset="0"/>
              </a:rPr>
              <a:t>年获得了美国计算机学会设立的“图灵奖”。</a:t>
            </a:r>
          </a:p>
          <a:p>
            <a:r>
              <a:rPr lang="zh-CN" altLang="en-US" b="1">
                <a:latin typeface="Trebuchet MS" panose="020B0703020202090204" pitchFamily="34" charset="0"/>
              </a:rPr>
              <a:t>这篇论文</a:t>
            </a:r>
            <a:r>
              <a:rPr lang="en-US" altLang="zh-CN" b="1">
                <a:latin typeface="Trebuchet MS" panose="020B0703020202090204" pitchFamily="34" charset="0"/>
              </a:rPr>
              <a:t>(</a:t>
            </a:r>
            <a:r>
              <a:rPr lang="zh-CN" altLang="en-US" b="1">
                <a:latin typeface="Trebuchet MS" panose="020B0703020202090204" pitchFamily="34" charset="0"/>
              </a:rPr>
              <a:t>提出了</a:t>
            </a:r>
            <a:r>
              <a:rPr lang="en-US" altLang="zh-CN" b="1">
                <a:latin typeface="Trebuchet MS" panose="020B0703020202090204" pitchFamily="34" charset="0"/>
              </a:rPr>
              <a:t>21</a:t>
            </a:r>
            <a:r>
              <a:rPr lang="zh-CN" altLang="en-US" b="1">
                <a:latin typeface="Trebuchet MS" panose="020B0703020202090204" pitchFamily="34" charset="0"/>
                <a:hlinkClick r:id="rId3" tooltip="卡普的二十一个NP-完全问题"/>
              </a:rPr>
              <a:t>个</a:t>
            </a:r>
            <a:r>
              <a:rPr lang="en-US" altLang="zh-CN" b="1">
                <a:latin typeface="Trebuchet MS" panose="020B0703020202090204" pitchFamily="34" charset="0"/>
                <a:hlinkClick r:id="rId3" tooltip="卡普的二十一个NP-完全问题"/>
              </a:rPr>
              <a:t>NP-</a:t>
            </a:r>
            <a:r>
              <a:rPr lang="zh-CN" altLang="en-US" b="1">
                <a:latin typeface="Trebuchet MS" panose="020B0703020202090204" pitchFamily="34" charset="0"/>
                <a:hlinkClick r:id="rId3" tooltip="卡普的二十一个NP-完全问题"/>
              </a:rPr>
              <a:t>完全问题的列表</a:t>
            </a:r>
            <a:r>
              <a:rPr lang="en-US" altLang="zh-CN" b="1">
                <a:latin typeface="Trebuchet MS" panose="020B0703020202090204" pitchFamily="34" charset="0"/>
              </a:rPr>
              <a:t>)</a:t>
            </a:r>
            <a:r>
              <a:rPr lang="zh-CN" altLang="en-US" b="1">
                <a:latin typeface="Trebuchet MS" panose="020B0703020202090204" pitchFamily="34" charset="0"/>
              </a:rPr>
              <a:t>还有另外一些</a:t>
            </a:r>
            <a:r>
              <a:rPr lang="zh-CN" altLang="en-US" b="1">
                <a:latin typeface="Trebuchet MS" panose="020B0703020202090204" pitchFamily="34" charset="0"/>
                <a:hlinkClick r:id="rId4"/>
              </a:rPr>
              <a:t>贡献</a:t>
            </a:r>
            <a:r>
              <a:rPr lang="en-US" altLang="zh-CN" b="1">
                <a:latin typeface="Trebuchet MS" panose="020B0703020202090204" pitchFamily="34" charset="0"/>
              </a:rPr>
              <a:t>:</a:t>
            </a:r>
          </a:p>
          <a:p>
            <a:r>
              <a:rPr lang="zh-CN" altLang="en-US" b="1">
                <a:latin typeface="Trebuchet MS" panose="020B0703020202090204" pitchFamily="34" charset="0"/>
              </a:rPr>
              <a:t>其一就是对计算复杂性理论中的术语进行了规范和统一。把有多项式时间算法的问题命名为</a:t>
            </a:r>
            <a:r>
              <a:rPr lang="en-US" altLang="zh-CN" b="1">
                <a:latin typeface="Trebuchet MS" panose="020B0703020202090204" pitchFamily="34" charset="0"/>
              </a:rPr>
              <a:t>P</a:t>
            </a:r>
            <a:r>
              <a:rPr lang="zh-CN" altLang="en-US" b="1">
                <a:latin typeface="Trebuchet MS" panose="020B0703020202090204" pitchFamily="34" charset="0"/>
              </a:rPr>
              <a:t>类问题，就是卡普在这篇论文中首次采用的，现在已为学术界所接受并普遍采用，这为学术交流带来了很大的好处。</a:t>
            </a:r>
          </a:p>
          <a:p>
            <a:r>
              <a:rPr lang="zh-CN" altLang="en-US" b="1">
                <a:latin typeface="Trebuchet MS" panose="020B0703020202090204" pitchFamily="34" charset="0"/>
              </a:rPr>
              <a:t>其二是卡普在刻画</a:t>
            </a:r>
            <a:r>
              <a:rPr lang="en-US" altLang="zh-CN" b="1">
                <a:latin typeface="Trebuchet MS" panose="020B0703020202090204" pitchFamily="34" charset="0"/>
              </a:rPr>
              <a:t>NP</a:t>
            </a:r>
            <a:r>
              <a:rPr lang="zh-CN" altLang="en-US" b="1">
                <a:latin typeface="Trebuchet MS" panose="020B0703020202090204" pitchFamily="34" charset="0"/>
              </a:rPr>
              <a:t>类中的“最困难”问题类时，提出了与库克归约不同的另一种归约方法，称作“多项式时间多一归约”，有时直接把它叫做“卡普归约”。</a:t>
            </a:r>
          </a:p>
          <a:p>
            <a:r>
              <a:rPr lang="zh-CN" altLang="en-US" b="1">
                <a:latin typeface="Trebuchet MS" panose="020B0703020202090204" pitchFamily="34" charset="0"/>
              </a:rPr>
              <a:t>其三，卡普的论文给出了“多项式谱系”或叫“多项式层次”</a:t>
            </a:r>
            <a:r>
              <a:rPr lang="en-US" altLang="zh-CN" b="1">
                <a:latin typeface="Trebuchet MS" panose="020B0703020202090204" pitchFamily="34" charset="0"/>
              </a:rPr>
              <a:t>(polynomial hierarchy)</a:t>
            </a:r>
            <a:r>
              <a:rPr lang="zh-CN" altLang="en-US" b="1">
                <a:latin typeface="Trebuchet MS" panose="020B0703020202090204" pitchFamily="34" charset="0"/>
              </a:rPr>
              <a:t>的基本思想</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FC73293-9FC6-C04A-BFA1-00D5F9CE176A}"/>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B1AEEECD-82E5-9B44-972A-3A105963B5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5" name="Slide Number Placeholder 3">
            <a:extLst>
              <a:ext uri="{FF2B5EF4-FFF2-40B4-BE49-F238E27FC236}">
                <a16:creationId xmlns:a16="http://schemas.microsoft.com/office/drawing/2014/main" id="{80298609-C78B-A64C-92EF-DE164FE9DBB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84F29A4B-07B8-E946-AEE8-5C0AB7B74257}" type="slidenum">
              <a:rPr lang="zh-CN" altLang="en-US">
                <a:latin typeface="Arial" panose="020B0604020202020204" pitchFamily="34" charset="0"/>
              </a:rPr>
              <a:pPr/>
              <a:t>6</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31E191B0-C9DE-654F-83FE-DF9B2FDAF9A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A3AF8AEC-74FD-D647-A532-35074B217F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1987" name="Slide Number Placeholder 3">
            <a:extLst>
              <a:ext uri="{FF2B5EF4-FFF2-40B4-BE49-F238E27FC236}">
                <a16:creationId xmlns:a16="http://schemas.microsoft.com/office/drawing/2014/main" id="{60DEBCFE-25AA-2049-948E-71B1AE05DF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B3780F9-1C6F-274F-BFFB-EE45F994B3F8}" type="slidenum">
              <a:rPr lang="zh-CN" altLang="en-US">
                <a:latin typeface="Arial" panose="020B0604020202020204" pitchFamily="34" charset="0"/>
              </a:rPr>
              <a:pPr/>
              <a:t>19</a:t>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pi</a:t>
            </a:r>
          </a:p>
        </p:txBody>
      </p:sp>
      <p:sp>
        <p:nvSpPr>
          <p:cNvPr id="4" name="Slide Number Placeholder 3"/>
          <p:cNvSpPr>
            <a:spLocks noGrp="1"/>
          </p:cNvSpPr>
          <p:nvPr>
            <p:ph type="sldNum" sz="quarter" idx="5"/>
          </p:nvPr>
        </p:nvSpPr>
        <p:spPr/>
        <p:txBody>
          <a:bodyPr/>
          <a:lstStyle/>
          <a:p>
            <a:fld id="{FE709E07-79E4-BF4E-AE13-3CEC60EA97A1}" type="slidenum">
              <a:rPr lang="zh-CN" altLang="en-US" smtClean="0"/>
              <a:pPr/>
              <a:t>21</a:t>
            </a:fld>
            <a:endParaRPr lang="en-US" altLang="zh-CN"/>
          </a:p>
        </p:txBody>
      </p:sp>
    </p:spTree>
    <p:extLst>
      <p:ext uri="{BB962C8B-B14F-4D97-AF65-F5344CB8AC3E}">
        <p14:creationId xmlns:p14="http://schemas.microsoft.com/office/powerpoint/2010/main" val="375907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709E07-79E4-BF4E-AE13-3CEC60EA97A1}" type="slidenum">
              <a:rPr lang="zh-CN" altLang="en-US" smtClean="0"/>
              <a:pPr/>
              <a:t>29</a:t>
            </a:fld>
            <a:endParaRPr lang="en-US" altLang="zh-CN"/>
          </a:p>
        </p:txBody>
      </p:sp>
    </p:spTree>
    <p:extLst>
      <p:ext uri="{BB962C8B-B14F-4D97-AF65-F5344CB8AC3E}">
        <p14:creationId xmlns:p14="http://schemas.microsoft.com/office/powerpoint/2010/main" val="245116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2D74CFC8-86B9-DA44-A3D1-CB242C7BE367}"/>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EB98F58D-252D-4B4B-BD0C-4E1551F6500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hlinkClick r:id="rId3"/>
              </a:rPr>
              <a:t>https://www.bilibili.com/video/av19085452?from=search&amp;seid=15683393641905102737</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55299" name="Slide Number Placeholder 3">
            <a:extLst>
              <a:ext uri="{FF2B5EF4-FFF2-40B4-BE49-F238E27FC236}">
                <a16:creationId xmlns:a16="http://schemas.microsoft.com/office/drawing/2014/main" id="{81CD64D4-511E-9F4D-990B-E58F552457E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1CA54B3-D6A2-3C4B-A5D5-189F5EE064BF}" type="slidenum">
              <a:rPr lang="zh-CN" altLang="en-US">
                <a:latin typeface="Arial" panose="020B0604020202020204" pitchFamily="34" charset="0"/>
              </a:rPr>
              <a:pPr/>
              <a:t>33</a:t>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AD07BE06-C236-2048-AC69-CD6A36C77F20}"/>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D67B908A-AC3B-8C46-9791-0413BCE5D3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1443" name="Slide Number Placeholder 3">
            <a:extLst>
              <a:ext uri="{FF2B5EF4-FFF2-40B4-BE49-F238E27FC236}">
                <a16:creationId xmlns:a16="http://schemas.microsoft.com/office/drawing/2014/main" id="{7B51121D-004B-B341-A84B-1D64FEBEF7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1FE317A-707C-CC47-8D87-52AD8100C43C}" type="slidenum">
              <a:rPr lang="zh-CN" altLang="en-US">
                <a:latin typeface="Arial" panose="020B0604020202020204" pitchFamily="34" charset="0"/>
              </a:rPr>
              <a:pPr/>
              <a:t>34</a:t>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6D0D9DD5-1C9E-7040-9EC6-45A82DF5C2B0}"/>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63653ED3-9A3F-0145-B941-BEAF390A91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7347" name="Slide Number Placeholder 3">
            <a:extLst>
              <a:ext uri="{FF2B5EF4-FFF2-40B4-BE49-F238E27FC236}">
                <a16:creationId xmlns:a16="http://schemas.microsoft.com/office/drawing/2014/main" id="{58730FB3-090B-E141-9DBE-13274CFEE4E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83CEA99-3CBB-7445-A942-AB335E69E182}" type="slidenum">
              <a:rPr lang="zh-CN" altLang="en-US">
                <a:latin typeface="Arial" panose="020B0604020202020204" pitchFamily="34" charset="0"/>
              </a:rPr>
              <a:pPr/>
              <a:t>36</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6E6C466-FC5D-5E40-AEC6-64D2BFA98B79}"/>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FB7957CF-7F82-4C49-86E6-83C1F70D80AB}"/>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FEF83622-86CD-F24F-ACD2-D8482A47FEBE}"/>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5">
                <a:extLst>
                  <a:ext uri="{FF2B5EF4-FFF2-40B4-BE49-F238E27FC236}">
                    <a16:creationId xmlns:a16="http://schemas.microsoft.com/office/drawing/2014/main" id="{FCBD1C42-F43E-114B-8C5D-3AE37E3C513D}"/>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 name="Group 6">
              <a:extLst>
                <a:ext uri="{FF2B5EF4-FFF2-40B4-BE49-F238E27FC236}">
                  <a16:creationId xmlns:a16="http://schemas.microsoft.com/office/drawing/2014/main" id="{64F9A602-E139-B04D-82B8-E793259C037F}"/>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B56DA26A-7ABF-9B4A-9976-19A95D6D48E2}"/>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8">
                <a:extLst>
                  <a:ext uri="{FF2B5EF4-FFF2-40B4-BE49-F238E27FC236}">
                    <a16:creationId xmlns:a16="http://schemas.microsoft.com/office/drawing/2014/main" id="{423B6983-B867-0B40-B2CA-744256FE1BF3}"/>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 name="Rectangle 9">
              <a:extLst>
                <a:ext uri="{FF2B5EF4-FFF2-40B4-BE49-F238E27FC236}">
                  <a16:creationId xmlns:a16="http://schemas.microsoft.com/office/drawing/2014/main" id="{B1996DAB-FAE8-DE45-B48E-C4CB3475284A}"/>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10">
              <a:extLst>
                <a:ext uri="{FF2B5EF4-FFF2-40B4-BE49-F238E27FC236}">
                  <a16:creationId xmlns:a16="http://schemas.microsoft.com/office/drawing/2014/main" id="{D62ECCCE-D76E-7B43-8BAA-C6ED25551185}"/>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11">
              <a:extLst>
                <a:ext uri="{FF2B5EF4-FFF2-40B4-BE49-F238E27FC236}">
                  <a16:creationId xmlns:a16="http://schemas.microsoft.com/office/drawing/2014/main" id="{BA11C3CB-6A53-D440-B98A-8FD67028839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14" name="Picture 17" descr="index_03">
            <a:extLst>
              <a:ext uri="{FF2B5EF4-FFF2-40B4-BE49-F238E27FC236}">
                <a16:creationId xmlns:a16="http://schemas.microsoft.com/office/drawing/2014/main" id="{3680DCD1-3BDD-DA46-885F-796237B593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endParaRPr lang="zh-CN" altLang="en-US" noProof="0"/>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en-US" altLang="zh-CN" noProof="0"/>
              <a:t>Click to edit Master subtitle style</a:t>
            </a:r>
            <a:endParaRPr lang="zh-CN" altLang="en-US" noProof="0"/>
          </a:p>
        </p:txBody>
      </p:sp>
      <p:sp>
        <p:nvSpPr>
          <p:cNvPr id="15" name="Date Placeholder 14">
            <a:extLst>
              <a:ext uri="{FF2B5EF4-FFF2-40B4-BE49-F238E27FC236}">
                <a16:creationId xmlns:a16="http://schemas.microsoft.com/office/drawing/2014/main" id="{31832167-5E12-3846-B936-24DF06260EF4}"/>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14D229AF-8BC1-AB47-B151-36FD0D14E33B}" type="datetime1">
              <a:rPr lang="en-US" altLang="zh-CN"/>
              <a:pPr/>
              <a:t>12/3/2022</a:t>
            </a:fld>
            <a:endParaRPr lang="en-US" altLang="zh-CN"/>
          </a:p>
        </p:txBody>
      </p:sp>
      <p:sp>
        <p:nvSpPr>
          <p:cNvPr id="16" name="Rectangle 16">
            <a:extLst>
              <a:ext uri="{FF2B5EF4-FFF2-40B4-BE49-F238E27FC236}">
                <a16:creationId xmlns:a16="http://schemas.microsoft.com/office/drawing/2014/main" id="{368C8A30-2A7D-6F48-8B6F-505C66CBD43D}"/>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fld id="{F7FC394D-2E8B-3943-8301-962857E5F950}" type="slidenum">
              <a:rPr lang="zh-CN" altLang="en-US"/>
              <a:pPr/>
              <a:t>‹#›</a:t>
            </a:fld>
            <a:endParaRPr lang="en-US" altLang="zh-CN"/>
          </a:p>
        </p:txBody>
      </p:sp>
    </p:spTree>
    <p:extLst>
      <p:ext uri="{BB962C8B-B14F-4D97-AF65-F5344CB8AC3E}">
        <p14:creationId xmlns:p14="http://schemas.microsoft.com/office/powerpoint/2010/main" val="247505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本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a:extLst>
              <a:ext uri="{FF2B5EF4-FFF2-40B4-BE49-F238E27FC236}">
                <a16:creationId xmlns:a16="http://schemas.microsoft.com/office/drawing/2014/main" id="{0A5C1B1A-FD47-3143-B69C-2024FCBB3671}"/>
              </a:ext>
            </a:extLst>
          </p:cNvPr>
          <p:cNvSpPr>
            <a:spLocks noGrp="1" noChangeArrowheads="1"/>
          </p:cNvSpPr>
          <p:nvPr>
            <p:ph type="dt" sz="half" idx="10"/>
          </p:nvPr>
        </p:nvSpPr>
        <p:spPr>
          <a:ln/>
        </p:spPr>
        <p:txBody>
          <a:bodyPr/>
          <a:lstStyle>
            <a:lvl1pPr>
              <a:defRPr/>
            </a:lvl1pPr>
          </a:lstStyle>
          <a:p>
            <a:fld id="{FB007461-2B7F-F646-AAF7-50D1B2BEEBAC}" type="datetime1">
              <a:rPr lang="en-US" altLang="zh-CN"/>
              <a:pPr/>
              <a:t>12/3/2022</a:t>
            </a:fld>
            <a:endParaRPr lang="en-US" altLang="zh-CN"/>
          </a:p>
        </p:txBody>
      </p:sp>
      <p:sp>
        <p:nvSpPr>
          <p:cNvPr id="5" name="Rectangle 13">
            <a:extLst>
              <a:ext uri="{FF2B5EF4-FFF2-40B4-BE49-F238E27FC236}">
                <a16:creationId xmlns:a16="http://schemas.microsoft.com/office/drawing/2014/main" id="{6CAE9913-57D2-B74A-9ACC-8AB7C31D962C}"/>
              </a:ext>
            </a:extLst>
          </p:cNvPr>
          <p:cNvSpPr>
            <a:spLocks noGrp="1" noChangeArrowheads="1"/>
          </p:cNvSpPr>
          <p:nvPr>
            <p:ph type="sldNum" sz="quarter" idx="11"/>
          </p:nvPr>
        </p:nvSpPr>
        <p:spPr>
          <a:ln/>
        </p:spPr>
        <p:txBody>
          <a:bodyPr/>
          <a:lstStyle>
            <a:lvl1pPr>
              <a:defRPr/>
            </a:lvl1pPr>
          </a:lstStyle>
          <a:p>
            <a:fld id="{308FD480-5F30-7E47-AE8D-35340B2E4D5F}" type="slidenum">
              <a:rPr lang="zh-CN" altLang="en-US"/>
              <a:pPr/>
              <a:t>‹#›</a:t>
            </a:fld>
            <a:endParaRPr lang="en-US" altLang="zh-CN"/>
          </a:p>
        </p:txBody>
      </p:sp>
    </p:spTree>
    <p:extLst>
      <p:ext uri="{BB962C8B-B14F-4D97-AF65-F5344CB8AC3E}">
        <p14:creationId xmlns:p14="http://schemas.microsoft.com/office/powerpoint/2010/main" val="234297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a:extLst>
              <a:ext uri="{FF2B5EF4-FFF2-40B4-BE49-F238E27FC236}">
                <a16:creationId xmlns:a16="http://schemas.microsoft.com/office/drawing/2014/main" id="{2FF88833-2739-1B49-91E6-1C036A81A0F5}"/>
              </a:ext>
            </a:extLst>
          </p:cNvPr>
          <p:cNvSpPr>
            <a:spLocks noGrp="1" noChangeArrowheads="1"/>
          </p:cNvSpPr>
          <p:nvPr>
            <p:ph type="dt" sz="half" idx="10"/>
          </p:nvPr>
        </p:nvSpPr>
        <p:spPr>
          <a:ln/>
        </p:spPr>
        <p:txBody>
          <a:bodyPr/>
          <a:lstStyle>
            <a:lvl1pPr>
              <a:defRPr/>
            </a:lvl1pPr>
          </a:lstStyle>
          <a:p>
            <a:fld id="{469D5B9D-49BC-9545-BD27-6C4CC2034A1D}" type="datetime1">
              <a:rPr lang="en-US" altLang="zh-CN"/>
              <a:pPr/>
              <a:t>12/3/2022</a:t>
            </a:fld>
            <a:endParaRPr lang="en-US" altLang="zh-CN"/>
          </a:p>
        </p:txBody>
      </p:sp>
      <p:sp>
        <p:nvSpPr>
          <p:cNvPr id="5" name="Rectangle 13">
            <a:extLst>
              <a:ext uri="{FF2B5EF4-FFF2-40B4-BE49-F238E27FC236}">
                <a16:creationId xmlns:a16="http://schemas.microsoft.com/office/drawing/2014/main" id="{BD184229-9477-B348-8FF8-DC4CD60D1C2E}"/>
              </a:ext>
            </a:extLst>
          </p:cNvPr>
          <p:cNvSpPr>
            <a:spLocks noGrp="1" noChangeArrowheads="1"/>
          </p:cNvSpPr>
          <p:nvPr>
            <p:ph type="sldNum" sz="quarter" idx="11"/>
          </p:nvPr>
        </p:nvSpPr>
        <p:spPr>
          <a:ln/>
        </p:spPr>
        <p:txBody>
          <a:bodyPr/>
          <a:lstStyle>
            <a:lvl1pPr>
              <a:defRPr/>
            </a:lvl1pPr>
          </a:lstStyle>
          <a:p>
            <a:fld id="{47C19351-DACA-2741-BA1F-2756B4B1F1E0}" type="slidenum">
              <a:rPr lang="zh-CN" altLang="en-US"/>
              <a:pPr/>
              <a:t>‹#›</a:t>
            </a:fld>
            <a:endParaRPr lang="en-US" altLang="zh-CN"/>
          </a:p>
        </p:txBody>
      </p:sp>
    </p:spTree>
    <p:extLst>
      <p:ext uri="{BB962C8B-B14F-4D97-AF65-F5344CB8AC3E}">
        <p14:creationId xmlns:p14="http://schemas.microsoft.com/office/powerpoint/2010/main" val="42254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13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AFE849D-13AD-9849-8DF0-5E9CEE291186}"/>
              </a:ext>
            </a:extLst>
          </p:cNvPr>
          <p:cNvSpPr>
            <a:spLocks noGrp="1"/>
          </p:cNvSpPr>
          <p:nvPr>
            <p:ph type="ftr" sz="quarter" idx="10"/>
          </p:nvPr>
        </p:nvSpPr>
        <p:spPr>
          <a:xfrm>
            <a:off x="-150813" y="327025"/>
            <a:ext cx="2895601"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zh-CN" altLang="en-US"/>
          </a:p>
        </p:txBody>
      </p:sp>
      <p:sp>
        <p:nvSpPr>
          <p:cNvPr id="6" name="Slide Number Placeholder 5">
            <a:extLst>
              <a:ext uri="{FF2B5EF4-FFF2-40B4-BE49-F238E27FC236}">
                <a16:creationId xmlns:a16="http://schemas.microsoft.com/office/drawing/2014/main" id="{F9CA3F25-9CE1-C945-8EC0-F2DCCAA32F32}"/>
              </a:ext>
            </a:extLst>
          </p:cNvPr>
          <p:cNvSpPr>
            <a:spLocks noGrp="1"/>
          </p:cNvSpPr>
          <p:nvPr>
            <p:ph type="sldNum" sz="quarter" idx="11"/>
          </p:nvPr>
        </p:nvSpPr>
        <p:spPr>
          <a:xfrm>
            <a:off x="6589713" y="6516688"/>
            <a:ext cx="2133600" cy="476250"/>
          </a:xfrm>
        </p:spPr>
        <p:txBody>
          <a:bodyPr/>
          <a:lstStyle>
            <a:lvl1pPr>
              <a:defRPr/>
            </a:lvl1pPr>
          </a:lstStyle>
          <a:p>
            <a:fld id="{D353351E-59AF-D44F-8A46-9837B4A9879E}" type="slidenum">
              <a:rPr lang="en-US" altLang="zh-CN"/>
              <a:pPr/>
              <a:t>‹#›</a:t>
            </a:fld>
            <a:endParaRPr lang="en-US" altLang="zh-CN"/>
          </a:p>
        </p:txBody>
      </p:sp>
      <p:sp>
        <p:nvSpPr>
          <p:cNvPr id="7" name="Date Placeholder 6">
            <a:extLst>
              <a:ext uri="{FF2B5EF4-FFF2-40B4-BE49-F238E27FC236}">
                <a16:creationId xmlns:a16="http://schemas.microsoft.com/office/drawing/2014/main" id="{12AD4214-9A3B-8046-93F8-D81A93DAA49C}"/>
              </a:ext>
            </a:extLst>
          </p:cNvPr>
          <p:cNvSpPr>
            <a:spLocks noGrp="1"/>
          </p:cNvSpPr>
          <p:nvPr>
            <p:ph type="dt" sz="half" idx="12"/>
          </p:nvPr>
        </p:nvSpPr>
        <p:spPr>
          <a:xfrm>
            <a:off x="460375" y="6519863"/>
            <a:ext cx="2133600" cy="476250"/>
          </a:xfrm>
        </p:spPr>
        <p:txBody>
          <a:bodyPr/>
          <a:lstStyle>
            <a:lvl1pPr>
              <a:defRPr/>
            </a:lvl1pPr>
          </a:lstStyle>
          <a:p>
            <a:fld id="{E588B983-996A-CE40-90AA-0C1B9ECDD83F}" type="datetime1">
              <a:rPr lang="en-US" altLang="zh-CN"/>
              <a:pPr/>
              <a:t>12/3/2022</a:t>
            </a:fld>
            <a:endParaRPr lang="en-US" altLang="zh-CN"/>
          </a:p>
        </p:txBody>
      </p:sp>
    </p:spTree>
    <p:extLst>
      <p:ext uri="{BB962C8B-B14F-4D97-AF65-F5344CB8AC3E}">
        <p14:creationId xmlns:p14="http://schemas.microsoft.com/office/powerpoint/2010/main" val="2457549830"/>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4E3B386D-41C1-244F-B085-24192EA7FE15}"/>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5">
                <a:extLst>
                  <a:ext uri="{FF2B5EF4-FFF2-40B4-BE49-F238E27FC236}">
                    <a16:creationId xmlns:a16="http://schemas.microsoft.com/office/drawing/2014/main" id="{1788C676-8A0C-F84C-9F88-2F8CB51399D1}"/>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01043375-71AA-6C4B-A7B3-3D36D286100D}"/>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Rectangle 8">
                <a:extLst>
                  <a:ext uri="{FF2B5EF4-FFF2-40B4-BE49-F238E27FC236}">
                    <a16:creationId xmlns:a16="http://schemas.microsoft.com/office/drawing/2014/main" id="{81CE2BC4-3BB7-D04B-9484-976430028284}"/>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7" name="Rectangle 9">
              <a:extLst>
                <a:ext uri="{FF2B5EF4-FFF2-40B4-BE49-F238E27FC236}">
                  <a16:creationId xmlns:a16="http://schemas.microsoft.com/office/drawing/2014/main" id="{B4B7DD20-D0BC-C947-88FE-925AA63198A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 name="Rectangle 10">
              <a:extLst>
                <a:ext uri="{FF2B5EF4-FFF2-40B4-BE49-F238E27FC236}">
                  <a16:creationId xmlns:a16="http://schemas.microsoft.com/office/drawing/2014/main" id="{84314978-1782-7940-97F9-7940066E9EC8}"/>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11">
              <a:extLst>
                <a:ext uri="{FF2B5EF4-FFF2-40B4-BE49-F238E27FC236}">
                  <a16:creationId xmlns:a16="http://schemas.microsoft.com/office/drawing/2014/main" id="{D6645BB0-A379-BA42-B94C-BD97DB5B003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grpSp>
      <p:pic>
        <p:nvPicPr>
          <p:cNvPr id="14" name="Picture 17" descr="index_0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8B0AAC63-F060-7649-A687-8DE17C604080}"/>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AECA860-7041-4FEB-97A4-C7099329FA54}" type="datetime1">
              <a:rPr kumimoji="0" lang="en-US" altLang="zh-CN" sz="1400" b="0" i="0" u="none" strike="noStrike" kern="1200" cap="none" spc="0" normalizeH="0" baseline="0" noProof="0" smtClean="0">
                <a:ln>
                  <a:noFill/>
                </a:ln>
                <a:solidFill>
                  <a:srgbClr val="1C1C1C"/>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1C1C1C"/>
              </a:solidFill>
              <a:effectLst/>
              <a:uLnTx/>
              <a:uFillTx/>
              <a:latin typeface="Tahoma" panose="020B0604030504040204" pitchFamily="34" charset="0"/>
              <a:ea typeface="宋体" panose="02010600030101010101" pitchFamily="2" charset="-122"/>
            </a:endParaRPr>
          </a:p>
        </p:txBody>
      </p:sp>
      <p:sp>
        <p:nvSpPr>
          <p:cNvPr id="16" name="Rectangle 16">
            <a:extLst>
              <a:ext uri="{FF2B5EF4-FFF2-40B4-BE49-F238E27FC236}">
                <a16:creationId xmlns:a16="http://schemas.microsoft.com/office/drawing/2014/main" id="{951DB66C-059E-B944-A428-4D37B79E0885}"/>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F4176A7-2720-4981-A732-FC0BC32BB73E}" type="slidenum">
              <a:rPr kumimoji="0" lang="zh-CN" altLang="en-US" sz="1400" b="0" i="0" u="none" strike="noStrike" kern="1200" cap="none" spc="0" normalizeH="0" baseline="0" noProof="0" smtClean="0">
                <a:ln>
                  <a:noFill/>
                </a:ln>
                <a:solidFill>
                  <a:srgbClr val="1C1C1C"/>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1C1C1C"/>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57708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C037CF6-02F5-492C-8208-202EBF37BB31}"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5CB39A8-2330-4F2D-87E0-4C6C784A320C}"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329977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FDF1C9D-B789-4FBC-94BF-7012A723875C}"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42D5DF-562D-43CD-B838-981541F98261}"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930267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867940EB-410D-2D44-8468-2745A0C3E168}"/>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70B029-2CEB-442B-9495-2A0ED0467CD0}"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Rectangle 12">
            <a:extLst>
              <a:ext uri="{FF2B5EF4-FFF2-40B4-BE49-F238E27FC236}">
                <a16:creationId xmlns:a16="http://schemas.microsoft.com/office/drawing/2014/main" id="{A1586BCD-8510-7E41-A0F6-2C8CE02FD624}"/>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 name="Rectangle 13">
            <a:extLst>
              <a:ext uri="{FF2B5EF4-FFF2-40B4-BE49-F238E27FC236}">
                <a16:creationId xmlns:a16="http://schemas.microsoft.com/office/drawing/2014/main" id="{7A0DE678-F799-D04E-B445-F5FCB71B0388}"/>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D040420-9035-4192-82FA-4E327A903E81}"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60777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82C34248-ED69-6843-9806-A8D691BB67DE}"/>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19C256-92D3-4A0B-83E1-742174C34440}"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8" name="Rectangle 12">
            <a:extLst>
              <a:ext uri="{FF2B5EF4-FFF2-40B4-BE49-F238E27FC236}">
                <a16:creationId xmlns:a16="http://schemas.microsoft.com/office/drawing/2014/main" id="{DDE82828-31B1-4B45-ADDA-FABF9FDCE77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2096A2FD-DE17-9F4A-BB15-F70D3124B7D6}"/>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D00525F-5C7D-4431-A1A4-2C688B28EB5F}"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83174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9F0E4228-C0B7-4445-9E1B-8315511E54A5}"/>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F65B5CE-1E74-49DF-B3BA-470AA0B47E45}"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4" name="Rectangle 12">
            <a:extLst>
              <a:ext uri="{FF2B5EF4-FFF2-40B4-BE49-F238E27FC236}">
                <a16:creationId xmlns:a16="http://schemas.microsoft.com/office/drawing/2014/main" id="{015F02CD-2AAF-E948-B09A-5A4E5DF47F8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 name="Rectangle 13">
            <a:extLst>
              <a:ext uri="{FF2B5EF4-FFF2-40B4-BE49-F238E27FC236}">
                <a16:creationId xmlns:a16="http://schemas.microsoft.com/office/drawing/2014/main" id="{524F1EB7-B208-4F40-B41C-B0B168176AC2}"/>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C9A480-A142-47ED-B8C2-E90FC171604C}"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558540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D2E7AEE-B79E-6042-9D32-E1F473005FCD}"/>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DBF3366-706D-40EE-8125-EB4C085361F9}"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3" name="Rectangle 12">
            <a:extLst>
              <a:ext uri="{FF2B5EF4-FFF2-40B4-BE49-F238E27FC236}">
                <a16:creationId xmlns:a16="http://schemas.microsoft.com/office/drawing/2014/main" id="{FAE8E699-FC38-5E40-86CE-684B1DDD89B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 name="Rectangle 13">
            <a:extLst>
              <a:ext uri="{FF2B5EF4-FFF2-40B4-BE49-F238E27FC236}">
                <a16:creationId xmlns:a16="http://schemas.microsoft.com/office/drawing/2014/main" id="{54F6D7B7-0F24-4C43-899C-032238196FF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E07ACC-11C9-4C4E-A0EA-9545B646E8B5}"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2416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a:extLst>
              <a:ext uri="{FF2B5EF4-FFF2-40B4-BE49-F238E27FC236}">
                <a16:creationId xmlns:a16="http://schemas.microsoft.com/office/drawing/2014/main" id="{2617FBDA-0C61-2140-AD1F-6F56347204C4}"/>
              </a:ext>
            </a:extLst>
          </p:cNvPr>
          <p:cNvSpPr>
            <a:spLocks noGrp="1" noChangeArrowheads="1"/>
          </p:cNvSpPr>
          <p:nvPr>
            <p:ph type="dt" sz="half" idx="10"/>
          </p:nvPr>
        </p:nvSpPr>
        <p:spPr>
          <a:ln/>
        </p:spPr>
        <p:txBody>
          <a:bodyPr/>
          <a:lstStyle>
            <a:lvl1pPr>
              <a:defRPr/>
            </a:lvl1pPr>
          </a:lstStyle>
          <a:p>
            <a:fld id="{7147D9FA-F946-2544-AEF7-73BBC4D850BF}" type="datetime1">
              <a:rPr lang="en-US" altLang="zh-CN"/>
              <a:pPr/>
              <a:t>12/3/2022</a:t>
            </a:fld>
            <a:endParaRPr lang="en-US" altLang="zh-CN"/>
          </a:p>
        </p:txBody>
      </p:sp>
      <p:sp>
        <p:nvSpPr>
          <p:cNvPr id="5" name="Rectangle 13">
            <a:extLst>
              <a:ext uri="{FF2B5EF4-FFF2-40B4-BE49-F238E27FC236}">
                <a16:creationId xmlns:a16="http://schemas.microsoft.com/office/drawing/2014/main" id="{C48E6FBB-5FB8-0D4E-B028-F3C178370A64}"/>
              </a:ext>
            </a:extLst>
          </p:cNvPr>
          <p:cNvSpPr>
            <a:spLocks noGrp="1" noChangeArrowheads="1"/>
          </p:cNvSpPr>
          <p:nvPr>
            <p:ph type="sldNum" sz="quarter" idx="11"/>
          </p:nvPr>
        </p:nvSpPr>
        <p:spPr>
          <a:ln/>
        </p:spPr>
        <p:txBody>
          <a:bodyPr/>
          <a:lstStyle>
            <a:lvl1pPr>
              <a:defRPr/>
            </a:lvl1pPr>
          </a:lstStyle>
          <a:p>
            <a:fld id="{E896C2B6-86CE-1A49-8136-FF57B487B31B}" type="slidenum">
              <a:rPr lang="zh-CN" altLang="en-US"/>
              <a:pPr/>
              <a:t>‹#›</a:t>
            </a:fld>
            <a:endParaRPr lang="en-US" altLang="zh-CN"/>
          </a:p>
        </p:txBody>
      </p:sp>
    </p:spTree>
    <p:extLst>
      <p:ext uri="{BB962C8B-B14F-4D97-AF65-F5344CB8AC3E}">
        <p14:creationId xmlns:p14="http://schemas.microsoft.com/office/powerpoint/2010/main" val="3188230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32E255A-819E-4195-9005-BEE5258A0486}"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69FFD86-7418-414E-A4EC-D68D964BC458}"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820227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3CEDFDE-321A-492F-AF7F-EA794B38C050}"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6"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D0A77AA-690D-4CDA-BA45-1C40511CD076}"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71560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C856A47-E56E-4A60-8117-CA535F838C9A}"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2598B97-16A2-4B06-B74F-72DAF36EC83E}"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94943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4217E70D-83CF-3248-8744-812A0F53B0FC}"/>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60A0B3C-25FE-430B-BD0F-9888C6E11283}"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5" name="Rectangle 13">
            <a:extLst>
              <a:ext uri="{FF2B5EF4-FFF2-40B4-BE49-F238E27FC236}">
                <a16:creationId xmlns:a16="http://schemas.microsoft.com/office/drawing/2014/main" id="{7633367B-3925-F84D-AB86-63CB8444A9D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C0F5DB0-B3D2-43F4-9EF2-4344C998B569}"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637887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13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9B08D97-427E-4A44-8423-EA4153B77814}"/>
              </a:ext>
            </a:extLst>
          </p:cNvPr>
          <p:cNvSpPr>
            <a:spLocks noGrp="1"/>
          </p:cNvSpPr>
          <p:nvPr>
            <p:ph type="ftr" sz="quarter" idx="10"/>
          </p:nvPr>
        </p:nvSpPr>
        <p:spPr>
          <a:xfrm>
            <a:off x="-150813" y="327025"/>
            <a:ext cx="2895601" cy="476250"/>
          </a:xfrm>
          <a:prstGeom prst="rect">
            <a:avLst/>
          </a:prstGeom>
        </p:spPr>
        <p:txBody>
          <a:bodyPr vert="horz" wrap="square" lIns="91440" tIns="45720" rIns="91440" bIns="45720" numCol="1" anchor="t" anchorCtr="0" compatLnSpc="1">
            <a:prstTxWarp prst="textNoShape">
              <a:avLst/>
            </a:prstTxWarp>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 name="Slide Number Placeholder 5">
            <a:extLst>
              <a:ext uri="{FF2B5EF4-FFF2-40B4-BE49-F238E27FC236}">
                <a16:creationId xmlns:a16="http://schemas.microsoft.com/office/drawing/2014/main" id="{7F72C98A-E1A9-B544-B532-160F9CA963F1}"/>
              </a:ext>
            </a:extLst>
          </p:cNvPr>
          <p:cNvSpPr>
            <a:spLocks noGrp="1"/>
          </p:cNvSpPr>
          <p:nvPr>
            <p:ph type="sldNum" sz="quarter" idx="11"/>
          </p:nvPr>
        </p:nvSpPr>
        <p:spPr>
          <a:xfrm>
            <a:off x="6589713" y="6516688"/>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D1350F1-3AAF-4E60-B57F-D11F8FEBADB6}" type="slidenum">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7" name="Date Placeholder 6">
            <a:extLst>
              <a:ext uri="{FF2B5EF4-FFF2-40B4-BE49-F238E27FC236}">
                <a16:creationId xmlns:a16="http://schemas.microsoft.com/office/drawing/2014/main" id="{8AE97BEA-7A6A-684B-8A97-B1C4F1D0BDB4}"/>
              </a:ext>
            </a:extLst>
          </p:cNvPr>
          <p:cNvSpPr>
            <a:spLocks noGrp="1"/>
          </p:cNvSpPr>
          <p:nvPr>
            <p:ph type="dt" sz="half" idx="12"/>
          </p:nvPr>
        </p:nvSpPr>
        <p:spPr>
          <a:xfrm>
            <a:off x="460375" y="6519863"/>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55B561D-20B9-442F-9D28-F8B77EB0E4D7}"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18199788"/>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1">
            <a:extLst>
              <a:ext uri="{FF2B5EF4-FFF2-40B4-BE49-F238E27FC236}">
                <a16:creationId xmlns:a16="http://schemas.microsoft.com/office/drawing/2014/main" id="{657D42D4-C317-EA45-B49D-F34996A1DD65}"/>
              </a:ext>
            </a:extLst>
          </p:cNvPr>
          <p:cNvSpPr>
            <a:spLocks noGrp="1" noChangeArrowheads="1"/>
          </p:cNvSpPr>
          <p:nvPr>
            <p:ph type="dt" sz="half" idx="10"/>
          </p:nvPr>
        </p:nvSpPr>
        <p:spPr>
          <a:ln/>
        </p:spPr>
        <p:txBody>
          <a:bodyPr/>
          <a:lstStyle>
            <a:lvl1pPr>
              <a:defRPr/>
            </a:lvl1pPr>
          </a:lstStyle>
          <a:p>
            <a:fld id="{D1E589A2-4B00-E441-BC8E-5AD77C908E8D}" type="datetime1">
              <a:rPr lang="en-US" altLang="zh-CN"/>
              <a:pPr/>
              <a:t>12/3/2022</a:t>
            </a:fld>
            <a:endParaRPr lang="en-US" altLang="zh-CN"/>
          </a:p>
        </p:txBody>
      </p:sp>
      <p:sp>
        <p:nvSpPr>
          <p:cNvPr id="5" name="Rectangle 13">
            <a:extLst>
              <a:ext uri="{FF2B5EF4-FFF2-40B4-BE49-F238E27FC236}">
                <a16:creationId xmlns:a16="http://schemas.microsoft.com/office/drawing/2014/main" id="{F9891D7B-9004-7541-8334-0C7276949C86}"/>
              </a:ext>
            </a:extLst>
          </p:cNvPr>
          <p:cNvSpPr>
            <a:spLocks noGrp="1" noChangeArrowheads="1"/>
          </p:cNvSpPr>
          <p:nvPr>
            <p:ph type="sldNum" sz="quarter" idx="11"/>
          </p:nvPr>
        </p:nvSpPr>
        <p:spPr>
          <a:ln/>
        </p:spPr>
        <p:txBody>
          <a:bodyPr/>
          <a:lstStyle>
            <a:lvl1pPr>
              <a:defRPr/>
            </a:lvl1pPr>
          </a:lstStyle>
          <a:p>
            <a:fld id="{779E9C39-5DF7-B84A-9448-831D87B1A5F6}" type="slidenum">
              <a:rPr lang="zh-CN" altLang="en-US"/>
              <a:pPr/>
              <a:t>‹#›</a:t>
            </a:fld>
            <a:endParaRPr lang="en-US" altLang="zh-CN"/>
          </a:p>
        </p:txBody>
      </p:sp>
    </p:spTree>
    <p:extLst>
      <p:ext uri="{BB962C8B-B14F-4D97-AF65-F5344CB8AC3E}">
        <p14:creationId xmlns:p14="http://schemas.microsoft.com/office/powerpoint/2010/main" val="417791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1">
            <a:extLst>
              <a:ext uri="{FF2B5EF4-FFF2-40B4-BE49-F238E27FC236}">
                <a16:creationId xmlns:a16="http://schemas.microsoft.com/office/drawing/2014/main" id="{4338E606-6024-C143-8488-2B4F72FB3F10}"/>
              </a:ext>
            </a:extLst>
          </p:cNvPr>
          <p:cNvSpPr>
            <a:spLocks noGrp="1" noChangeArrowheads="1"/>
          </p:cNvSpPr>
          <p:nvPr>
            <p:ph type="dt" sz="half" idx="10"/>
          </p:nvPr>
        </p:nvSpPr>
        <p:spPr/>
        <p:txBody>
          <a:bodyPr/>
          <a:lstStyle>
            <a:lvl1pPr>
              <a:defRPr/>
            </a:lvl1pPr>
          </a:lstStyle>
          <a:p>
            <a:fld id="{3AC09DFA-B2CC-AD4B-86F8-B4550302B302}" type="datetime1">
              <a:rPr lang="en-US" altLang="zh-CN"/>
              <a:pPr/>
              <a:t>12/3/2022</a:t>
            </a:fld>
            <a:endParaRPr lang="en-US" altLang="zh-CN"/>
          </a:p>
        </p:txBody>
      </p:sp>
      <p:sp>
        <p:nvSpPr>
          <p:cNvPr id="6" name="Rectangle 12">
            <a:extLst>
              <a:ext uri="{FF2B5EF4-FFF2-40B4-BE49-F238E27FC236}">
                <a16:creationId xmlns:a16="http://schemas.microsoft.com/office/drawing/2014/main" id="{69A0DA9C-E1B7-F646-89D9-643BC30E12CD}"/>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zh-CN"/>
          </a:p>
        </p:txBody>
      </p:sp>
      <p:sp>
        <p:nvSpPr>
          <p:cNvPr id="7" name="Rectangle 13">
            <a:extLst>
              <a:ext uri="{FF2B5EF4-FFF2-40B4-BE49-F238E27FC236}">
                <a16:creationId xmlns:a16="http://schemas.microsoft.com/office/drawing/2014/main" id="{12EED512-6742-494E-B744-66D89460BAA1}"/>
              </a:ext>
            </a:extLst>
          </p:cNvPr>
          <p:cNvSpPr>
            <a:spLocks noGrp="1" noChangeArrowheads="1"/>
          </p:cNvSpPr>
          <p:nvPr>
            <p:ph type="sldNum" sz="quarter" idx="12"/>
          </p:nvPr>
        </p:nvSpPr>
        <p:spPr/>
        <p:txBody>
          <a:bodyPr/>
          <a:lstStyle>
            <a:lvl1pPr>
              <a:defRPr/>
            </a:lvl1pPr>
          </a:lstStyle>
          <a:p>
            <a:fld id="{A6E2C993-3682-8844-8A0D-9FA682C9C3B7}" type="slidenum">
              <a:rPr lang="zh-CN" altLang="en-US"/>
              <a:pPr/>
              <a:t>‹#›</a:t>
            </a:fld>
            <a:endParaRPr lang="en-US" altLang="zh-CN"/>
          </a:p>
        </p:txBody>
      </p:sp>
    </p:spTree>
    <p:extLst>
      <p:ext uri="{BB962C8B-B14F-4D97-AF65-F5344CB8AC3E}">
        <p14:creationId xmlns:p14="http://schemas.microsoft.com/office/powerpoint/2010/main" val="2216012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1">
            <a:extLst>
              <a:ext uri="{FF2B5EF4-FFF2-40B4-BE49-F238E27FC236}">
                <a16:creationId xmlns:a16="http://schemas.microsoft.com/office/drawing/2014/main" id="{C6DBFD2F-48CA-AE41-9C18-B9E4660AE965}"/>
              </a:ext>
            </a:extLst>
          </p:cNvPr>
          <p:cNvSpPr>
            <a:spLocks noGrp="1" noChangeArrowheads="1"/>
          </p:cNvSpPr>
          <p:nvPr>
            <p:ph type="dt" sz="half" idx="10"/>
          </p:nvPr>
        </p:nvSpPr>
        <p:spPr/>
        <p:txBody>
          <a:bodyPr/>
          <a:lstStyle>
            <a:lvl1pPr>
              <a:defRPr/>
            </a:lvl1pPr>
          </a:lstStyle>
          <a:p>
            <a:fld id="{BE4587EA-5B78-154A-A54D-52AE83D6F14D}" type="datetime1">
              <a:rPr lang="en-US" altLang="zh-CN"/>
              <a:pPr/>
              <a:t>12/3/2022</a:t>
            </a:fld>
            <a:endParaRPr lang="en-US" altLang="zh-CN"/>
          </a:p>
        </p:txBody>
      </p:sp>
      <p:sp>
        <p:nvSpPr>
          <p:cNvPr id="8" name="Rectangle 12">
            <a:extLst>
              <a:ext uri="{FF2B5EF4-FFF2-40B4-BE49-F238E27FC236}">
                <a16:creationId xmlns:a16="http://schemas.microsoft.com/office/drawing/2014/main" id="{962629B8-2D67-BF47-91A9-72C27F7A0186}"/>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zh-CN"/>
          </a:p>
        </p:txBody>
      </p:sp>
      <p:sp>
        <p:nvSpPr>
          <p:cNvPr id="9" name="Rectangle 13">
            <a:extLst>
              <a:ext uri="{FF2B5EF4-FFF2-40B4-BE49-F238E27FC236}">
                <a16:creationId xmlns:a16="http://schemas.microsoft.com/office/drawing/2014/main" id="{7280BAA7-038E-8143-A1C4-F5F900871F0E}"/>
              </a:ext>
            </a:extLst>
          </p:cNvPr>
          <p:cNvSpPr>
            <a:spLocks noGrp="1" noChangeArrowheads="1"/>
          </p:cNvSpPr>
          <p:nvPr>
            <p:ph type="sldNum" sz="quarter" idx="12"/>
          </p:nvPr>
        </p:nvSpPr>
        <p:spPr/>
        <p:txBody>
          <a:bodyPr/>
          <a:lstStyle>
            <a:lvl1pPr>
              <a:defRPr/>
            </a:lvl1pPr>
          </a:lstStyle>
          <a:p>
            <a:fld id="{D892C6E5-9401-3348-993B-1376F4D39CC5}" type="slidenum">
              <a:rPr lang="zh-CN" altLang="en-US"/>
              <a:pPr/>
              <a:t>‹#›</a:t>
            </a:fld>
            <a:endParaRPr lang="en-US" altLang="zh-CN"/>
          </a:p>
        </p:txBody>
      </p:sp>
    </p:spTree>
    <p:extLst>
      <p:ext uri="{BB962C8B-B14F-4D97-AF65-F5344CB8AC3E}">
        <p14:creationId xmlns:p14="http://schemas.microsoft.com/office/powerpoint/2010/main" val="407543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Rectangle 11">
            <a:extLst>
              <a:ext uri="{FF2B5EF4-FFF2-40B4-BE49-F238E27FC236}">
                <a16:creationId xmlns:a16="http://schemas.microsoft.com/office/drawing/2014/main" id="{CAF78296-4BBF-9348-8ECB-2F7A62C3CF5F}"/>
              </a:ext>
            </a:extLst>
          </p:cNvPr>
          <p:cNvSpPr>
            <a:spLocks noGrp="1" noChangeArrowheads="1"/>
          </p:cNvSpPr>
          <p:nvPr>
            <p:ph type="dt" sz="half" idx="10"/>
          </p:nvPr>
        </p:nvSpPr>
        <p:spPr/>
        <p:txBody>
          <a:bodyPr/>
          <a:lstStyle>
            <a:lvl1pPr>
              <a:defRPr/>
            </a:lvl1pPr>
          </a:lstStyle>
          <a:p>
            <a:fld id="{E0820723-2227-2F4E-B91C-0D8E9ED16E09}" type="datetime1">
              <a:rPr lang="en-US" altLang="zh-CN"/>
              <a:pPr/>
              <a:t>12/3/2022</a:t>
            </a:fld>
            <a:endParaRPr lang="en-US" altLang="zh-CN"/>
          </a:p>
        </p:txBody>
      </p:sp>
      <p:sp>
        <p:nvSpPr>
          <p:cNvPr id="4" name="Rectangle 12">
            <a:extLst>
              <a:ext uri="{FF2B5EF4-FFF2-40B4-BE49-F238E27FC236}">
                <a16:creationId xmlns:a16="http://schemas.microsoft.com/office/drawing/2014/main" id="{1DB0BCBE-D651-D74A-8BD6-028B16C11E6C}"/>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zh-CN"/>
          </a:p>
        </p:txBody>
      </p:sp>
      <p:sp>
        <p:nvSpPr>
          <p:cNvPr id="5" name="Rectangle 13">
            <a:extLst>
              <a:ext uri="{FF2B5EF4-FFF2-40B4-BE49-F238E27FC236}">
                <a16:creationId xmlns:a16="http://schemas.microsoft.com/office/drawing/2014/main" id="{AC1FBAAA-DC2C-634E-94F4-1E9318EED18E}"/>
              </a:ext>
            </a:extLst>
          </p:cNvPr>
          <p:cNvSpPr>
            <a:spLocks noGrp="1" noChangeArrowheads="1"/>
          </p:cNvSpPr>
          <p:nvPr>
            <p:ph type="sldNum" sz="quarter" idx="12"/>
          </p:nvPr>
        </p:nvSpPr>
        <p:spPr/>
        <p:txBody>
          <a:bodyPr/>
          <a:lstStyle>
            <a:lvl1pPr>
              <a:defRPr/>
            </a:lvl1pPr>
          </a:lstStyle>
          <a:p>
            <a:fld id="{9981A22C-C683-9143-80C5-2B0B737DD8F7}" type="slidenum">
              <a:rPr lang="zh-CN" altLang="en-US"/>
              <a:pPr/>
              <a:t>‹#›</a:t>
            </a:fld>
            <a:endParaRPr lang="en-US" altLang="zh-CN"/>
          </a:p>
        </p:txBody>
      </p:sp>
    </p:spTree>
    <p:extLst>
      <p:ext uri="{BB962C8B-B14F-4D97-AF65-F5344CB8AC3E}">
        <p14:creationId xmlns:p14="http://schemas.microsoft.com/office/powerpoint/2010/main" val="892789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6D500653-731A-BC41-87B6-37348E3EE59B}"/>
              </a:ext>
            </a:extLst>
          </p:cNvPr>
          <p:cNvSpPr>
            <a:spLocks noGrp="1" noChangeArrowheads="1"/>
          </p:cNvSpPr>
          <p:nvPr>
            <p:ph type="dt" sz="half" idx="10"/>
          </p:nvPr>
        </p:nvSpPr>
        <p:spPr/>
        <p:txBody>
          <a:bodyPr/>
          <a:lstStyle>
            <a:lvl1pPr>
              <a:defRPr/>
            </a:lvl1pPr>
          </a:lstStyle>
          <a:p>
            <a:fld id="{FDBA6923-174E-B745-BB41-31E5A4DE2304}" type="datetime1">
              <a:rPr lang="en-US" altLang="zh-CN"/>
              <a:pPr/>
              <a:t>12/3/2022</a:t>
            </a:fld>
            <a:endParaRPr lang="en-US" altLang="zh-CN"/>
          </a:p>
        </p:txBody>
      </p:sp>
      <p:sp>
        <p:nvSpPr>
          <p:cNvPr id="3" name="Rectangle 12">
            <a:extLst>
              <a:ext uri="{FF2B5EF4-FFF2-40B4-BE49-F238E27FC236}">
                <a16:creationId xmlns:a16="http://schemas.microsoft.com/office/drawing/2014/main" id="{6375A50F-D96A-8A48-B229-E761412431F1}"/>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zh-CN"/>
          </a:p>
        </p:txBody>
      </p:sp>
      <p:sp>
        <p:nvSpPr>
          <p:cNvPr id="4" name="Rectangle 13">
            <a:extLst>
              <a:ext uri="{FF2B5EF4-FFF2-40B4-BE49-F238E27FC236}">
                <a16:creationId xmlns:a16="http://schemas.microsoft.com/office/drawing/2014/main" id="{115F01F9-0AE1-A841-9348-0E5C63298586}"/>
              </a:ext>
            </a:extLst>
          </p:cNvPr>
          <p:cNvSpPr>
            <a:spLocks noGrp="1" noChangeArrowheads="1"/>
          </p:cNvSpPr>
          <p:nvPr>
            <p:ph type="sldNum" sz="quarter" idx="12"/>
          </p:nvPr>
        </p:nvSpPr>
        <p:spPr/>
        <p:txBody>
          <a:bodyPr/>
          <a:lstStyle>
            <a:lvl1pPr>
              <a:defRPr/>
            </a:lvl1pPr>
          </a:lstStyle>
          <a:p>
            <a:fld id="{B17DD174-EEDD-8B49-B269-F02A4F8B772B}" type="slidenum">
              <a:rPr lang="zh-CN" altLang="en-US"/>
              <a:pPr/>
              <a:t>‹#›</a:t>
            </a:fld>
            <a:endParaRPr lang="en-US" altLang="zh-CN"/>
          </a:p>
        </p:txBody>
      </p:sp>
    </p:spTree>
    <p:extLst>
      <p:ext uri="{BB962C8B-B14F-4D97-AF65-F5344CB8AC3E}">
        <p14:creationId xmlns:p14="http://schemas.microsoft.com/office/powerpoint/2010/main" val="286323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1">
            <a:extLst>
              <a:ext uri="{FF2B5EF4-FFF2-40B4-BE49-F238E27FC236}">
                <a16:creationId xmlns:a16="http://schemas.microsoft.com/office/drawing/2014/main" id="{6FB60C35-C1BF-994C-A30E-7F40F01B39AA}"/>
              </a:ext>
            </a:extLst>
          </p:cNvPr>
          <p:cNvSpPr>
            <a:spLocks noGrp="1" noChangeArrowheads="1"/>
          </p:cNvSpPr>
          <p:nvPr>
            <p:ph type="dt" sz="half" idx="10"/>
          </p:nvPr>
        </p:nvSpPr>
        <p:spPr>
          <a:ln/>
        </p:spPr>
        <p:txBody>
          <a:bodyPr/>
          <a:lstStyle>
            <a:lvl1pPr>
              <a:defRPr/>
            </a:lvl1pPr>
          </a:lstStyle>
          <a:p>
            <a:fld id="{853A16A5-9AC0-124A-94ED-75B9CF6B1AC4}" type="datetime1">
              <a:rPr lang="en-US" altLang="zh-CN"/>
              <a:pPr/>
              <a:t>12/3/2022</a:t>
            </a:fld>
            <a:endParaRPr lang="en-US" altLang="zh-CN"/>
          </a:p>
        </p:txBody>
      </p:sp>
      <p:sp>
        <p:nvSpPr>
          <p:cNvPr id="6" name="Rectangle 13">
            <a:extLst>
              <a:ext uri="{FF2B5EF4-FFF2-40B4-BE49-F238E27FC236}">
                <a16:creationId xmlns:a16="http://schemas.microsoft.com/office/drawing/2014/main" id="{E03444C1-09A7-F646-B015-1BD65BF09049}"/>
              </a:ext>
            </a:extLst>
          </p:cNvPr>
          <p:cNvSpPr>
            <a:spLocks noGrp="1" noChangeArrowheads="1"/>
          </p:cNvSpPr>
          <p:nvPr>
            <p:ph type="sldNum" sz="quarter" idx="11"/>
          </p:nvPr>
        </p:nvSpPr>
        <p:spPr>
          <a:ln/>
        </p:spPr>
        <p:txBody>
          <a:bodyPr/>
          <a:lstStyle>
            <a:lvl1pPr>
              <a:defRPr/>
            </a:lvl1pPr>
          </a:lstStyle>
          <a:p>
            <a:fld id="{BBA53B1D-4B05-D04F-97B1-13F21C5D59CD}" type="slidenum">
              <a:rPr lang="zh-CN" altLang="en-US"/>
              <a:pPr/>
              <a:t>‹#›</a:t>
            </a:fld>
            <a:endParaRPr lang="en-US" altLang="zh-CN"/>
          </a:p>
        </p:txBody>
      </p:sp>
    </p:spTree>
    <p:extLst>
      <p:ext uri="{BB962C8B-B14F-4D97-AF65-F5344CB8AC3E}">
        <p14:creationId xmlns:p14="http://schemas.microsoft.com/office/powerpoint/2010/main" val="151983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1">
            <a:extLst>
              <a:ext uri="{FF2B5EF4-FFF2-40B4-BE49-F238E27FC236}">
                <a16:creationId xmlns:a16="http://schemas.microsoft.com/office/drawing/2014/main" id="{B7BC2B0D-4178-4B4E-A02C-B22A95E60223}"/>
              </a:ext>
            </a:extLst>
          </p:cNvPr>
          <p:cNvSpPr>
            <a:spLocks noGrp="1" noChangeArrowheads="1"/>
          </p:cNvSpPr>
          <p:nvPr>
            <p:ph type="dt" sz="half" idx="10"/>
          </p:nvPr>
        </p:nvSpPr>
        <p:spPr>
          <a:ln/>
        </p:spPr>
        <p:txBody>
          <a:bodyPr/>
          <a:lstStyle>
            <a:lvl1pPr>
              <a:defRPr/>
            </a:lvl1pPr>
          </a:lstStyle>
          <a:p>
            <a:fld id="{988737E6-74DE-C64A-A617-C73720302446}" type="datetime1">
              <a:rPr lang="en-US" altLang="zh-CN"/>
              <a:pPr/>
              <a:t>12/3/2022</a:t>
            </a:fld>
            <a:endParaRPr lang="en-US" altLang="zh-CN"/>
          </a:p>
        </p:txBody>
      </p:sp>
      <p:sp>
        <p:nvSpPr>
          <p:cNvPr id="6" name="Rectangle 13">
            <a:extLst>
              <a:ext uri="{FF2B5EF4-FFF2-40B4-BE49-F238E27FC236}">
                <a16:creationId xmlns:a16="http://schemas.microsoft.com/office/drawing/2014/main" id="{C6BFDC2B-A9AE-9847-94F4-5E885C180415}"/>
              </a:ext>
            </a:extLst>
          </p:cNvPr>
          <p:cNvSpPr>
            <a:spLocks noGrp="1" noChangeArrowheads="1"/>
          </p:cNvSpPr>
          <p:nvPr>
            <p:ph type="sldNum" sz="quarter" idx="11"/>
          </p:nvPr>
        </p:nvSpPr>
        <p:spPr>
          <a:ln/>
        </p:spPr>
        <p:txBody>
          <a:bodyPr/>
          <a:lstStyle>
            <a:lvl1pPr>
              <a:defRPr/>
            </a:lvl1pPr>
          </a:lstStyle>
          <a:p>
            <a:fld id="{384C8124-FDE8-E64F-A84A-8BE28074C1E5}" type="slidenum">
              <a:rPr lang="zh-CN" altLang="en-US"/>
              <a:pPr/>
              <a:t>‹#›</a:t>
            </a:fld>
            <a:endParaRPr lang="en-US" altLang="zh-CN"/>
          </a:p>
        </p:txBody>
      </p:sp>
    </p:spTree>
    <p:extLst>
      <p:ext uri="{BB962C8B-B14F-4D97-AF65-F5344CB8AC3E}">
        <p14:creationId xmlns:p14="http://schemas.microsoft.com/office/powerpoint/2010/main" val="1364592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83A6563-2A96-634C-BD80-C46E2E2287EB}"/>
              </a:ext>
            </a:extLst>
          </p:cNvPr>
          <p:cNvSpPr>
            <a:spLocks noChangeArrowheads="1"/>
          </p:cNvSpPr>
          <p:nvPr/>
        </p:nvSpPr>
        <p:spPr bwMode="ltGray">
          <a:xfrm>
            <a:off x="417513" y="1098550"/>
            <a:ext cx="438150" cy="474663"/>
          </a:xfrm>
          <a:prstGeom prst="rect">
            <a:avLst/>
          </a:prstGeom>
          <a:solidFill>
            <a:schemeClr val="accent2"/>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27" name="Rectangle 3">
            <a:extLst>
              <a:ext uri="{FF2B5EF4-FFF2-40B4-BE49-F238E27FC236}">
                <a16:creationId xmlns:a16="http://schemas.microsoft.com/office/drawing/2014/main" id="{02C5FDC2-0853-F04E-9A07-6151467A624E}"/>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28" name="Rectangle 4">
            <a:extLst>
              <a:ext uri="{FF2B5EF4-FFF2-40B4-BE49-F238E27FC236}">
                <a16:creationId xmlns:a16="http://schemas.microsoft.com/office/drawing/2014/main" id="{DD299264-889E-E647-A32D-8ED9889DF09B}"/>
              </a:ext>
            </a:extLst>
          </p:cNvPr>
          <p:cNvSpPr>
            <a:spLocks noChangeArrowheads="1"/>
          </p:cNvSpPr>
          <p:nvPr/>
        </p:nvSpPr>
        <p:spPr bwMode="ltGray">
          <a:xfrm>
            <a:off x="541338" y="1520825"/>
            <a:ext cx="422275" cy="474663"/>
          </a:xfrm>
          <a:prstGeom prst="rect">
            <a:avLst/>
          </a:prstGeom>
          <a:solidFill>
            <a:schemeClr val="folHlink"/>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29" name="Rectangle 5">
            <a:extLst>
              <a:ext uri="{FF2B5EF4-FFF2-40B4-BE49-F238E27FC236}">
                <a16:creationId xmlns:a16="http://schemas.microsoft.com/office/drawing/2014/main" id="{E08478BC-9729-9A4D-BD21-8138299291D7}"/>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30" name="Rectangle 6">
            <a:extLst>
              <a:ext uri="{FF2B5EF4-FFF2-40B4-BE49-F238E27FC236}">
                <a16:creationId xmlns:a16="http://schemas.microsoft.com/office/drawing/2014/main" id="{78F43011-2C8C-E44D-93AF-97A51475F994}"/>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31" name="Rectangle 7">
            <a:extLst>
              <a:ext uri="{FF2B5EF4-FFF2-40B4-BE49-F238E27FC236}">
                <a16:creationId xmlns:a16="http://schemas.microsoft.com/office/drawing/2014/main" id="{8D796A4E-DB3E-D746-8A26-41CC4994884E}"/>
              </a:ext>
            </a:extLst>
          </p:cNvPr>
          <p:cNvSpPr>
            <a:spLocks noChangeArrowheads="1"/>
          </p:cNvSpPr>
          <p:nvPr/>
        </p:nvSpPr>
        <p:spPr bwMode="gray">
          <a:xfrm>
            <a:off x="762000" y="990600"/>
            <a:ext cx="31750" cy="1052513"/>
          </a:xfrm>
          <a:prstGeom prst="rect">
            <a:avLst/>
          </a:prstGeom>
          <a:solidFill>
            <a:schemeClr val="bg2"/>
          </a:soli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32" name="Rectangle 8">
            <a:extLst>
              <a:ext uri="{FF2B5EF4-FFF2-40B4-BE49-F238E27FC236}">
                <a16:creationId xmlns:a16="http://schemas.microsoft.com/office/drawing/2014/main" id="{9F29055A-2C59-8C48-BF07-DA17AEE15F83}"/>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sz="2400">
              <a:latin typeface="Tahoma" panose="020B0604030504040204" pitchFamily="34" charset="0"/>
            </a:endParaRPr>
          </a:p>
        </p:txBody>
      </p:sp>
      <p:sp>
        <p:nvSpPr>
          <p:cNvPr id="1033" name="Rectangle 9">
            <a:extLst>
              <a:ext uri="{FF2B5EF4-FFF2-40B4-BE49-F238E27FC236}">
                <a16:creationId xmlns:a16="http://schemas.microsoft.com/office/drawing/2014/main" id="{B6103FC4-55A9-D345-BB9E-022373DF3260}"/>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6B12847E-2247-7E49-A396-918BB20EEDF5}"/>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E1E8FA65-A6BF-374C-AA2E-7113A4CEB31E}"/>
              </a:ext>
            </a:extLst>
          </p:cNvPr>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defRPr>
            </a:lvl1pPr>
          </a:lstStyle>
          <a:p>
            <a:fld id="{B077B206-C31C-4C45-B620-C6B05155B2F7}" type="datetime1">
              <a:rPr lang="en-US" altLang="zh-CN"/>
              <a:pPr/>
              <a:t>12/3/2022</a:t>
            </a:fld>
            <a:endParaRPr lang="en-US" altLang="zh-CN"/>
          </a:p>
        </p:txBody>
      </p:sp>
      <p:sp>
        <p:nvSpPr>
          <p:cNvPr id="80909" name="Rectangle 13">
            <a:extLst>
              <a:ext uri="{FF2B5EF4-FFF2-40B4-BE49-F238E27FC236}">
                <a16:creationId xmlns:a16="http://schemas.microsoft.com/office/drawing/2014/main" id="{02692FBB-6BBA-CB4D-AF13-E32E79BAF40F}"/>
              </a:ext>
            </a:extLst>
          </p:cNvPr>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260803B8-1D43-B24B-85FA-D367C61A6662}" type="slidenum">
              <a:rPr lang="zh-CN" altLang="en-US"/>
              <a:pPr/>
              <a:t>‹#›</a:t>
            </a:fld>
            <a:endParaRPr lang="en-US" altLang="zh-CN"/>
          </a:p>
        </p:txBody>
      </p:sp>
      <p:pic>
        <p:nvPicPr>
          <p:cNvPr id="1037" name="Picture 16" descr="index_03">
            <a:extLst>
              <a:ext uri="{FF2B5EF4-FFF2-40B4-BE49-F238E27FC236}">
                <a16:creationId xmlns:a16="http://schemas.microsoft.com/office/drawing/2014/main" id="{89DFCFBA-773A-9648-A11B-951F196C799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06" r:id="rId1"/>
    <p:sldLayoutId id="2147484500" r:id="rId2"/>
    <p:sldLayoutId id="2147484501" r:id="rId3"/>
    <p:sldLayoutId id="2147484507" r:id="rId4"/>
    <p:sldLayoutId id="2147484508" r:id="rId5"/>
    <p:sldLayoutId id="2147484509" r:id="rId6"/>
    <p:sldLayoutId id="2147484510" r:id="rId7"/>
    <p:sldLayoutId id="2147484502" r:id="rId8"/>
    <p:sldLayoutId id="2147484503" r:id="rId9"/>
    <p:sldLayoutId id="2147484504" r:id="rId10"/>
    <p:sldLayoutId id="2147484505" r:id="rId11"/>
    <p:sldLayoutId id="2147484511" r:id="rId12"/>
  </p:sldLayoutIdLst>
  <p:hf hdr="0" ftr="0" dt="0"/>
  <p:txStyles>
    <p:titleStyle>
      <a:lvl1pPr algn="l" rtl="0" eaLnBrk="1" fontAlgn="base" hangingPunct="1">
        <a:spcBef>
          <a:spcPct val="0"/>
        </a:spcBef>
        <a:spcAft>
          <a:spcPct val="0"/>
        </a:spcAft>
        <a:defRPr kumimoji="1" sz="4400">
          <a:solidFill>
            <a:schemeClr val="tx2"/>
          </a:solidFill>
          <a:latin typeface="+mj-lt"/>
          <a:ea typeface="宋体" panose="02010600030101010101" pitchFamily="2" charset="-122"/>
          <a:cs typeface="SimSun" panose="02010600030101010101" pitchFamily="2" charset="-122"/>
        </a:defRPr>
      </a:lvl1pPr>
      <a:lvl2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2pPr>
      <a:lvl3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3pPr>
      <a:lvl4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4pPr>
      <a:lvl5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5pPr>
      <a:lvl6pPr marL="457200" algn="l" rtl="0" eaLnBrk="1" fontAlgn="base" hangingPunct="1">
        <a:spcBef>
          <a:spcPct val="0"/>
        </a:spcBef>
        <a:spcAft>
          <a:spcPct val="0"/>
        </a:spcAft>
        <a:defRPr sz="4400">
          <a:solidFill>
            <a:schemeClr val="tx2"/>
          </a:solidFill>
          <a:latin typeface="Tahoma" charset="0"/>
          <a:ea typeface="宋体" charset="0"/>
          <a:cs typeface="宋体" charset="0"/>
        </a:defRPr>
      </a:lvl6pPr>
      <a:lvl7pPr marL="914400" algn="l" rtl="0" eaLnBrk="1" fontAlgn="base" hangingPunct="1">
        <a:spcBef>
          <a:spcPct val="0"/>
        </a:spcBef>
        <a:spcAft>
          <a:spcPct val="0"/>
        </a:spcAft>
        <a:defRPr sz="4400">
          <a:solidFill>
            <a:schemeClr val="tx2"/>
          </a:solidFill>
          <a:latin typeface="Tahoma" charset="0"/>
          <a:ea typeface="宋体" charset="0"/>
          <a:cs typeface="宋体" charset="0"/>
        </a:defRPr>
      </a:lvl7pPr>
      <a:lvl8pPr marL="1371600" algn="l" rtl="0" eaLnBrk="1" fontAlgn="base" hangingPunct="1">
        <a:spcBef>
          <a:spcPct val="0"/>
        </a:spcBef>
        <a:spcAft>
          <a:spcPct val="0"/>
        </a:spcAft>
        <a:defRPr sz="4400">
          <a:solidFill>
            <a:schemeClr val="tx2"/>
          </a:solidFill>
          <a:latin typeface="Tahoma" charset="0"/>
          <a:ea typeface="宋体" charset="0"/>
          <a:cs typeface="宋体" charset="0"/>
        </a:defRPr>
      </a:lvl8pPr>
      <a:lvl9pPr marL="1828800" algn="l" rtl="0" eaLnBrk="1" fontAlgn="base" hangingPunct="1">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kumimoji="1" sz="3200">
          <a:solidFill>
            <a:schemeClr val="tx1"/>
          </a:solidFill>
          <a:latin typeface="+mn-lt"/>
          <a:ea typeface="宋体" panose="02010600030101010101" pitchFamily="2" charset="-122"/>
          <a:cs typeface="SimSun" panose="02010600030101010101" pitchFamily="2" charset="-122"/>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kumimoji="1" sz="28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kumimoji="1" sz="2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kumimoji="1" sz="20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kumimoji="1"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F12FC5F-4DD5-5840-89F9-11B7B3143D07}"/>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27" name="Rectangle 3">
            <a:extLst>
              <a:ext uri="{FF2B5EF4-FFF2-40B4-BE49-F238E27FC236}">
                <a16:creationId xmlns:a16="http://schemas.microsoft.com/office/drawing/2014/main" id="{DA00847D-97E3-1A44-BD60-709FD9F9F99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28" name="Rectangle 4">
            <a:extLst>
              <a:ext uri="{FF2B5EF4-FFF2-40B4-BE49-F238E27FC236}">
                <a16:creationId xmlns:a16="http://schemas.microsoft.com/office/drawing/2014/main" id="{90897603-8B15-104E-BA0F-8B4B96ACB51F}"/>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29" name="Rectangle 5">
            <a:extLst>
              <a:ext uri="{FF2B5EF4-FFF2-40B4-BE49-F238E27FC236}">
                <a16:creationId xmlns:a16="http://schemas.microsoft.com/office/drawing/2014/main" id="{09883D12-923F-C84C-8E34-B8D741BAEAE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30" name="Rectangle 6">
            <a:extLst>
              <a:ext uri="{FF2B5EF4-FFF2-40B4-BE49-F238E27FC236}">
                <a16:creationId xmlns:a16="http://schemas.microsoft.com/office/drawing/2014/main" id="{AF074248-4464-6140-AE81-7947809930ED}"/>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31" name="Rectangle 7">
            <a:extLst>
              <a:ext uri="{FF2B5EF4-FFF2-40B4-BE49-F238E27FC236}">
                <a16:creationId xmlns:a16="http://schemas.microsoft.com/office/drawing/2014/main" id="{62DB8B7B-62BE-8749-9D28-8C6665C78A11}"/>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32" name="Rectangle 8">
            <a:extLst>
              <a:ext uri="{FF2B5EF4-FFF2-40B4-BE49-F238E27FC236}">
                <a16:creationId xmlns:a16="http://schemas.microsoft.com/office/drawing/2014/main" id="{CD367A58-93A8-F646-B0D1-F7F86D80A212}"/>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0907" name="Rectangle 11">
            <a:extLst>
              <a:ext uri="{FF2B5EF4-FFF2-40B4-BE49-F238E27FC236}">
                <a16:creationId xmlns:a16="http://schemas.microsoft.com/office/drawing/2014/main" id="{4217E70D-83CF-3248-8744-812A0F53B0FC}"/>
              </a:ext>
            </a:extLst>
          </p:cNvPr>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3427D8A-CC40-4E10-B50D-087BA9BF5345}" type="datetime1">
              <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12/3/2022</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
        <p:nvSpPr>
          <p:cNvPr id="80909" name="Rectangle 13">
            <a:extLst>
              <a:ext uri="{FF2B5EF4-FFF2-40B4-BE49-F238E27FC236}">
                <a16:creationId xmlns:a16="http://schemas.microsoft.com/office/drawing/2014/main" id="{7633367B-3925-F84D-AB86-63CB8444A9D7}"/>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58D6238-5144-41C5-A2C9-9BB52C37AD6A}"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pic>
        <p:nvPicPr>
          <p:cNvPr id="1037" name="Picture 16" descr="index_0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448136"/>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4400">
          <a:solidFill>
            <a:schemeClr val="tx2"/>
          </a:solidFill>
          <a:latin typeface="+mj-lt"/>
          <a:ea typeface="宋体"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宋体"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SimSun"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cs typeface="SimSun"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cs typeface="SimSun"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cs typeface="SimSun" charset="0"/>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club.newoo.com/dispbbs.asp?boardid=61&amp;id=11168"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1.png"/><Relationship Id="rId4" Type="http://schemas.openxmlformats.org/officeDocument/2006/relationships/image" Target="../media/image10.emf"/></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50.png"/><Relationship Id="rId1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32.png"/><Relationship Id="rId9" Type="http://schemas.openxmlformats.org/officeDocument/2006/relationships/image" Target="../media/image61.png"/><Relationship Id="rId1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club.newoo.com/dispbbs.asp?boardid=61&amp;id=11168"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atlas-zone.com/complex/temp/ant/ant.ht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BDD0A32F-C0E3-CB45-B043-B95657790F6D}"/>
              </a:ext>
            </a:extLst>
          </p:cNvPr>
          <p:cNvSpPr txBox="1">
            <a:spLocks noChangeArrowheads="1"/>
          </p:cNvSpPr>
          <p:nvPr/>
        </p:nvSpPr>
        <p:spPr bwMode="auto">
          <a:xfrm>
            <a:off x="4572000" y="2527697"/>
            <a:ext cx="77724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sz="4000" kern="0" dirty="0"/>
              <a:t>算法设计与分析</a:t>
            </a:r>
          </a:p>
        </p:txBody>
      </p:sp>
      <p:sp>
        <p:nvSpPr>
          <p:cNvPr id="8" name="副标题 2">
            <a:extLst>
              <a:ext uri="{FF2B5EF4-FFF2-40B4-BE49-F238E27FC236}">
                <a16:creationId xmlns:a16="http://schemas.microsoft.com/office/drawing/2014/main" id="{A186C135-41E5-364A-A80A-01AE1CEA4ED7}"/>
              </a:ext>
            </a:extLst>
          </p:cNvPr>
          <p:cNvSpPr txBox="1">
            <a:spLocks noChangeArrowheads="1"/>
          </p:cNvSpPr>
          <p:nvPr/>
        </p:nvSpPr>
        <p:spPr bwMode="auto">
          <a:xfrm>
            <a:off x="3421063" y="4471988"/>
            <a:ext cx="47640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folHlink"/>
              </a:buClr>
              <a:buSzPct val="60000"/>
              <a:buFont typeface="Wingdings" charset="0"/>
              <a:buNone/>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algn="l" eaLnBrk="1" hangingPunct="1">
              <a:lnSpc>
                <a:spcPct val="90000"/>
              </a:lnSpc>
              <a:spcBef>
                <a:spcPct val="0"/>
              </a:spcBef>
              <a:buFont typeface="Wingdings" pitchFamily="2" charset="2"/>
              <a:buNone/>
            </a:pPr>
            <a:endParaRPr lang="en-US" altLang="zh-CN" sz="5200" kern="0" dirty="0">
              <a:solidFill>
                <a:schemeClr val="tx2"/>
              </a:solidFill>
            </a:endParaRPr>
          </a:p>
          <a:p>
            <a:pPr lvl="3" algn="r" eaLnBrk="1" hangingPunct="1">
              <a:lnSpc>
                <a:spcPct val="90000"/>
              </a:lnSpc>
              <a:buFont typeface="Wingdings" pitchFamily="2" charset="2"/>
              <a:buNone/>
            </a:pPr>
            <a:r>
              <a:rPr lang="zh-CN" altLang="en-US" kern="0" dirty="0"/>
              <a:t>                         </a:t>
            </a:r>
            <a:r>
              <a:rPr lang="zh-CN" altLang="en-US" sz="2400" kern="0" dirty="0"/>
              <a:t>武汉大学国家网络安全学院</a:t>
            </a:r>
            <a:endParaRPr lang="en-US" altLang="zh-CN" sz="2400" kern="0" dirty="0"/>
          </a:p>
          <a:p>
            <a:pPr lvl="3" algn="r" eaLnBrk="1" hangingPunct="1">
              <a:lnSpc>
                <a:spcPct val="90000"/>
              </a:lnSpc>
              <a:buFont typeface="Wingdings" pitchFamily="2" charset="2"/>
              <a:buNone/>
            </a:pPr>
            <a:r>
              <a:rPr lang="zh-CN" altLang="en-US" sz="2400" kern="0" dirty="0"/>
              <a:t>李雨晴</a:t>
            </a:r>
            <a:endParaRPr lang="en-US" altLang="zh-CN" sz="2400" kern="0" dirty="0"/>
          </a:p>
        </p:txBody>
      </p:sp>
      <p:sp>
        <p:nvSpPr>
          <p:cNvPr id="9" name="标题 1">
            <a:extLst>
              <a:ext uri="{FF2B5EF4-FFF2-40B4-BE49-F238E27FC236}">
                <a16:creationId xmlns:a16="http://schemas.microsoft.com/office/drawing/2014/main" id="{FBD9B974-FB13-CC4D-B475-4DCD5AF6B221}"/>
              </a:ext>
            </a:extLst>
          </p:cNvPr>
          <p:cNvSpPr>
            <a:spLocks noGrp="1" noChangeArrowheads="1"/>
          </p:cNvSpPr>
          <p:nvPr>
            <p:ph type="ctrTitle"/>
          </p:nvPr>
        </p:nvSpPr>
        <p:spPr>
          <a:xfrm>
            <a:off x="685800" y="1764037"/>
            <a:ext cx="7772400" cy="1462087"/>
          </a:xfrm>
        </p:spPr>
        <p:txBody>
          <a:bodyPr/>
          <a:lstStyle/>
          <a:p>
            <a:pPr algn="ctr" eaLnBrk="1" hangingPunct="1"/>
            <a:r>
              <a:rPr lang="en-US" altLang="zh-CN" b="1" dirty="0"/>
              <a:t>NP</a:t>
            </a:r>
            <a:r>
              <a:rPr lang="zh-CN" altLang="en-US" b="1" dirty="0"/>
              <a:t>完全</a:t>
            </a:r>
            <a:endParaRPr lang="en-US" altLang="zh-C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6144078F-C58D-6F4E-875B-22D3D0A3A2B7}"/>
              </a:ext>
            </a:extLst>
          </p:cNvPr>
          <p:cNvSpPr>
            <a:spLocks noGrp="1" noChangeArrowheads="1"/>
          </p:cNvSpPr>
          <p:nvPr>
            <p:ph type="title"/>
          </p:nvPr>
        </p:nvSpPr>
        <p:spPr/>
        <p:txBody>
          <a:bodyPr/>
          <a:lstStyle/>
          <a:p>
            <a:r>
              <a:rPr lang="en-CA" altLang="en-US"/>
              <a:t>P</a:t>
            </a:r>
            <a:r>
              <a:rPr lang="zh-CN" altLang="en-US"/>
              <a:t>类判定问题</a:t>
            </a:r>
            <a:endParaRPr lang="en-CA" altLang="en-US"/>
          </a:p>
        </p:txBody>
      </p:sp>
      <p:sp>
        <p:nvSpPr>
          <p:cNvPr id="30722" name="Content Placeholder 2">
            <a:extLst>
              <a:ext uri="{FF2B5EF4-FFF2-40B4-BE49-F238E27FC236}">
                <a16:creationId xmlns:a16="http://schemas.microsoft.com/office/drawing/2014/main" id="{E0D08DD9-3254-AE40-911C-B4A6882C0EAB}"/>
              </a:ext>
            </a:extLst>
          </p:cNvPr>
          <p:cNvSpPr>
            <a:spLocks noGrp="1" noChangeArrowheads="1"/>
          </p:cNvSpPr>
          <p:nvPr>
            <p:ph idx="1"/>
          </p:nvPr>
        </p:nvSpPr>
        <p:spPr>
          <a:xfrm>
            <a:off x="685800" y="2030776"/>
            <a:ext cx="7772400" cy="4114800"/>
          </a:xfrm>
        </p:spPr>
        <p:txBody>
          <a:bodyPr/>
          <a:lstStyle/>
          <a:p>
            <a:r>
              <a:rPr lang="zh-CN" altLang="en-US" dirty="0"/>
              <a:t>排序问题：给出一个</a:t>
            </a:r>
            <a:r>
              <a:rPr lang="en-US" altLang="zh-CN" dirty="0"/>
              <a:t>n</a:t>
            </a:r>
            <a:r>
              <a:rPr lang="zh-CN" altLang="en-US" dirty="0"/>
              <a:t>个整数的表，它们是否按非降序排列？</a:t>
            </a:r>
          </a:p>
          <a:p>
            <a:r>
              <a:rPr lang="zh-CN" altLang="en-US" dirty="0"/>
              <a:t>不相交集问题：给出两个整数集合，它们的交集是否为空？</a:t>
            </a:r>
          </a:p>
          <a:p>
            <a:r>
              <a:rPr lang="zh-CN" altLang="en-US" dirty="0"/>
              <a:t>最短路径问題：给出一个边上有正权的有向图</a:t>
            </a:r>
            <a:r>
              <a:rPr lang="en-US" altLang="zh-CN" dirty="0"/>
              <a:t>G = (V</a:t>
            </a:r>
            <a:r>
              <a:rPr lang="zh-CN" altLang="en-US" dirty="0"/>
              <a:t>，</a:t>
            </a:r>
            <a:r>
              <a:rPr lang="en-US" altLang="zh-CN" dirty="0"/>
              <a:t>E)</a:t>
            </a:r>
            <a:r>
              <a:rPr lang="zh-CN" altLang="en-US" dirty="0"/>
              <a:t>，两个特异的顶点是</a:t>
            </a:r>
            <a:r>
              <a:rPr lang="en-CA" altLang="zh-CN" dirty="0" err="1"/>
              <a:t>s,t</a:t>
            </a:r>
            <a:r>
              <a:rPr lang="en-CA" altLang="zh-CN" dirty="0"/>
              <a:t> in V,</a:t>
            </a:r>
            <a:r>
              <a:rPr lang="zh-CN" altLang="en-US" dirty="0"/>
              <a:t>和一个正整数</a:t>
            </a:r>
            <a:r>
              <a:rPr lang="en-US" altLang="zh-CN" dirty="0"/>
              <a:t>k, </a:t>
            </a:r>
            <a:r>
              <a:rPr lang="zh-CN" altLang="en-US" dirty="0"/>
              <a:t>在</a:t>
            </a:r>
            <a:r>
              <a:rPr lang="en-US" altLang="zh-CN" dirty="0"/>
              <a:t>s</a:t>
            </a:r>
            <a:r>
              <a:rPr lang="zh-CN" altLang="en-US" dirty="0"/>
              <a:t>到</a:t>
            </a:r>
            <a:r>
              <a:rPr lang="en-US" altLang="zh-CN" dirty="0"/>
              <a:t>t</a:t>
            </a:r>
            <a:r>
              <a:rPr lang="zh-CN" altLang="en-US" dirty="0"/>
              <a:t>间是否存在一条路径，它的长度最多是</a:t>
            </a:r>
            <a:r>
              <a:rPr lang="en-US" altLang="zh-CN" dirty="0"/>
              <a:t>k</a:t>
            </a:r>
            <a:r>
              <a:rPr lang="zh-CN" altLang="en-US" dirty="0"/>
              <a:t>。</a:t>
            </a:r>
          </a:p>
        </p:txBody>
      </p:sp>
      <p:sp>
        <p:nvSpPr>
          <p:cNvPr id="30723" name="Slide Number Placeholder 3">
            <a:extLst>
              <a:ext uri="{FF2B5EF4-FFF2-40B4-BE49-F238E27FC236}">
                <a16:creationId xmlns:a16="http://schemas.microsoft.com/office/drawing/2014/main" id="{300DB560-5A67-EB47-B2A8-C3C900B9CF79}"/>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127896-4E70-0746-A144-66DC26E10B5A}" type="slidenum">
              <a:rPr kumimoji="0" lang="zh-CN" altLang="en-US" sz="1400"/>
              <a:pPr>
                <a:spcBef>
                  <a:spcPct val="0"/>
                </a:spcBef>
                <a:buClrTx/>
                <a:buSzTx/>
                <a:buFontTx/>
                <a:buNone/>
              </a:pPr>
              <a:t>10</a:t>
            </a:fld>
            <a:endParaRPr kumimoji="0" lang="en-US" altLang="zh-CN" sz="1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992C443A-BC09-7349-8C57-B3545ED49D31}"/>
              </a:ext>
            </a:extLst>
          </p:cNvPr>
          <p:cNvSpPr>
            <a:spLocks noGrp="1" noChangeArrowheads="1"/>
          </p:cNvSpPr>
          <p:nvPr>
            <p:ph type="title"/>
          </p:nvPr>
        </p:nvSpPr>
        <p:spPr/>
        <p:txBody>
          <a:bodyPr/>
          <a:lstStyle/>
          <a:p>
            <a:r>
              <a:rPr lang="en-CA" altLang="en-US"/>
              <a:t>P</a:t>
            </a:r>
            <a:r>
              <a:rPr lang="zh-CN" altLang="en-US"/>
              <a:t>类判定问题</a:t>
            </a:r>
            <a:endParaRPr lang="en-CA" altLang="en-US"/>
          </a:p>
        </p:txBody>
      </p:sp>
      <p:sp>
        <p:nvSpPr>
          <p:cNvPr id="31746" name="Content Placeholder 2">
            <a:extLst>
              <a:ext uri="{FF2B5EF4-FFF2-40B4-BE49-F238E27FC236}">
                <a16:creationId xmlns:a16="http://schemas.microsoft.com/office/drawing/2014/main" id="{D284DC26-63BF-AA4A-BDFE-E16EBB6CD7F6}"/>
              </a:ext>
            </a:extLst>
          </p:cNvPr>
          <p:cNvSpPr>
            <a:spLocks noGrp="1" noChangeArrowheads="1"/>
          </p:cNvSpPr>
          <p:nvPr>
            <p:ph idx="1"/>
          </p:nvPr>
        </p:nvSpPr>
        <p:spPr>
          <a:xfrm>
            <a:off x="882243" y="2128838"/>
            <a:ext cx="7772400" cy="4114800"/>
          </a:xfrm>
        </p:spPr>
        <p:txBody>
          <a:bodyPr/>
          <a:lstStyle/>
          <a:p>
            <a:r>
              <a:rPr lang="en-US" altLang="zh-CN" sz="2800" dirty="0"/>
              <a:t>2</a:t>
            </a:r>
            <a:r>
              <a:rPr lang="zh-CN" altLang="en-US" sz="2800" dirty="0"/>
              <a:t>着色问题：给出一个无向图</a:t>
            </a:r>
            <a:r>
              <a:rPr lang="en-CA" altLang="zh-CN" sz="2800" dirty="0"/>
              <a:t>G</a:t>
            </a:r>
            <a:r>
              <a:rPr lang="en-US" altLang="zh-CN" sz="2800" dirty="0"/>
              <a:t>,</a:t>
            </a:r>
            <a:r>
              <a:rPr lang="zh-CN" altLang="en-US" sz="2800" dirty="0"/>
              <a:t>它是否是</a:t>
            </a:r>
            <a:r>
              <a:rPr lang="en-US" altLang="zh-CN" sz="2800" dirty="0"/>
              <a:t>2</a:t>
            </a:r>
            <a:r>
              <a:rPr lang="zh-CN" altLang="en-US" sz="2800" dirty="0"/>
              <a:t>可着色的？即它的顶点是否可仅用两种颜色着色，使两个邻接顶点不会分配相同的颜色？注意，当且仅当</a:t>
            </a:r>
            <a:r>
              <a:rPr lang="en-US" altLang="zh-CN" sz="2800" dirty="0"/>
              <a:t>G</a:t>
            </a:r>
            <a:r>
              <a:rPr lang="zh-CN" altLang="en-US" sz="2800" dirty="0"/>
              <a:t>是二分图，即当且仅当它不包含奇数长的回路时，它是</a:t>
            </a:r>
            <a:r>
              <a:rPr lang="en-US" altLang="zh-CN" sz="2800" dirty="0"/>
              <a:t>2</a:t>
            </a:r>
            <a:r>
              <a:rPr lang="zh-CN" altLang="en-US" sz="2800" dirty="0"/>
              <a:t>可着色的（见</a:t>
            </a:r>
            <a:r>
              <a:rPr lang="en-US" altLang="zh-CN" sz="2800" dirty="0"/>
              <a:t>3.3</a:t>
            </a:r>
            <a:r>
              <a:rPr lang="zh-CN" altLang="en-US" sz="2800" dirty="0"/>
              <a:t>节）。</a:t>
            </a:r>
          </a:p>
          <a:p>
            <a:r>
              <a:rPr lang="zh-CN" altLang="en-US" sz="2800" dirty="0"/>
              <a:t>可满足问题：给出一个合取范式（</a:t>
            </a:r>
            <a:r>
              <a:rPr lang="en-US" altLang="zh-CN" sz="2800" dirty="0"/>
              <a:t>CNF)</a:t>
            </a:r>
            <a:r>
              <a:rPr lang="zh-CN" altLang="en-US" sz="2800" dirty="0"/>
              <a:t>形式的布尔表达式</a:t>
            </a:r>
            <a:r>
              <a:rPr lang="en-CA" altLang="zh-CN" sz="2800" dirty="0"/>
              <a:t>f</a:t>
            </a:r>
            <a:r>
              <a:rPr lang="zh-CN" altLang="en-US" sz="2800" dirty="0"/>
              <a:t>，这里每个子句恰好由两个文字组成，问</a:t>
            </a:r>
            <a:r>
              <a:rPr lang="en-US" altLang="zh-CN" sz="2800" dirty="0"/>
              <a:t>f</a:t>
            </a:r>
            <a:r>
              <a:rPr lang="zh-CN" altLang="en-US" sz="2800" dirty="0"/>
              <a:t>是可满足的吗</a:t>
            </a:r>
            <a:r>
              <a:rPr lang="en-US" altLang="zh-CN" sz="2800" dirty="0"/>
              <a:t>(</a:t>
            </a:r>
            <a:r>
              <a:rPr lang="zh-CN" altLang="en-US" sz="2800" dirty="0"/>
              <a:t>见</a:t>
            </a:r>
            <a:r>
              <a:rPr lang="en-US" altLang="zh-CN" sz="2800" dirty="0"/>
              <a:t>10.4.1</a:t>
            </a:r>
            <a:r>
              <a:rPr lang="zh-CN" altLang="en-US" sz="2800" dirty="0"/>
              <a:t>节</a:t>
            </a:r>
            <a:r>
              <a:rPr lang="en-US" altLang="zh-CN" sz="2800" dirty="0"/>
              <a:t>)</a:t>
            </a:r>
            <a:r>
              <a:rPr lang="zh-CN" altLang="en-US" sz="2800" dirty="0"/>
              <a:t>？</a:t>
            </a:r>
            <a:endParaRPr lang="en-CA" altLang="en-US" sz="2800" dirty="0"/>
          </a:p>
          <a:p>
            <a:endParaRPr lang="en-CA" altLang="en-US" dirty="0"/>
          </a:p>
        </p:txBody>
      </p:sp>
      <p:sp>
        <p:nvSpPr>
          <p:cNvPr id="31747" name="Slide Number Placeholder 3">
            <a:extLst>
              <a:ext uri="{FF2B5EF4-FFF2-40B4-BE49-F238E27FC236}">
                <a16:creationId xmlns:a16="http://schemas.microsoft.com/office/drawing/2014/main" id="{6486AD5B-B764-474F-812D-4395EFA624E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0B9244-DF47-1244-8743-07B2E49A9A2B}" type="slidenum">
              <a:rPr kumimoji="0" lang="zh-CN" altLang="en-US" sz="1400"/>
              <a:pPr>
                <a:spcBef>
                  <a:spcPct val="0"/>
                </a:spcBef>
                <a:buClrTx/>
                <a:buSzTx/>
                <a:buFontTx/>
                <a:buNone/>
              </a:pPr>
              <a:t>11</a:t>
            </a:fld>
            <a:endParaRPr kumimoji="0" lang="en-US" altLang="zh-CN" sz="1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a:extLst>
              <a:ext uri="{FF2B5EF4-FFF2-40B4-BE49-F238E27FC236}">
                <a16:creationId xmlns:a16="http://schemas.microsoft.com/office/drawing/2014/main" id="{0F18F09C-D241-B248-8555-AEC9CAC54B52}"/>
              </a:ext>
            </a:extLst>
          </p:cNvPr>
          <p:cNvSpPr>
            <a:spLocks noGrp="1" noChangeArrowheads="1"/>
          </p:cNvSpPr>
          <p:nvPr>
            <p:ph type="body" idx="1"/>
          </p:nvPr>
        </p:nvSpPr>
        <p:spPr>
          <a:xfrm>
            <a:off x="495300" y="1981200"/>
            <a:ext cx="8153400" cy="4876800"/>
          </a:xfrm>
        </p:spPr>
        <p:txBody>
          <a:bodyPr/>
          <a:lstStyle/>
          <a:p>
            <a:pPr>
              <a:lnSpc>
                <a:spcPct val="110000"/>
              </a:lnSpc>
            </a:pPr>
            <a:r>
              <a:rPr lang="zh-CN" altLang="en-US" sz="2400" dirty="0"/>
              <a:t>定义</a:t>
            </a:r>
            <a:r>
              <a:rPr lang="en-US" altLang="zh-CN" sz="2400" dirty="0"/>
              <a:t>(</a:t>
            </a:r>
            <a:r>
              <a:rPr lang="zh-CN" altLang="en-US" sz="2400" dirty="0">
                <a:solidFill>
                  <a:srgbClr val="FF0000"/>
                </a:solidFill>
              </a:rPr>
              <a:t>非确定性算法</a:t>
            </a:r>
            <a:r>
              <a:rPr lang="en-US" altLang="zh-CN" sz="2400" dirty="0"/>
              <a:t>):</a:t>
            </a:r>
            <a:r>
              <a:rPr lang="zh-CN" altLang="en-US" sz="2400" dirty="0"/>
              <a:t>设</a:t>
            </a:r>
            <a:r>
              <a:rPr lang="en-US" altLang="zh-CN" sz="2400" dirty="0"/>
              <a:t>A</a:t>
            </a:r>
            <a:r>
              <a:rPr lang="zh-CN" altLang="en-US" sz="2400" dirty="0"/>
              <a:t>是求解问题∏的一个算法，如果算法</a:t>
            </a:r>
            <a:r>
              <a:rPr lang="en-US" altLang="zh-CN" sz="2400" dirty="0"/>
              <a:t>A</a:t>
            </a:r>
            <a:r>
              <a:rPr lang="zh-CN" altLang="en-US" sz="2400" dirty="0"/>
              <a:t>以如下</a:t>
            </a:r>
            <a:r>
              <a:rPr lang="zh-CN" altLang="en-US" sz="2400" dirty="0">
                <a:solidFill>
                  <a:srgbClr val="FF0000"/>
                </a:solidFill>
              </a:rPr>
              <a:t>猜测</a:t>
            </a:r>
            <a:r>
              <a:rPr lang="en-US" altLang="zh-CN" sz="2400" dirty="0">
                <a:solidFill>
                  <a:srgbClr val="FF0000"/>
                </a:solidFill>
              </a:rPr>
              <a:t>+</a:t>
            </a:r>
            <a:r>
              <a:rPr lang="zh-CN" altLang="en-US" sz="2400" dirty="0">
                <a:solidFill>
                  <a:srgbClr val="FF0000"/>
                </a:solidFill>
              </a:rPr>
              <a:t>验证的方式工作</a:t>
            </a:r>
            <a:r>
              <a:rPr lang="zh-CN" altLang="en-US" sz="2400" dirty="0"/>
              <a:t>，称算法</a:t>
            </a:r>
            <a:r>
              <a:rPr lang="en-US" altLang="zh-CN" sz="2400" dirty="0"/>
              <a:t>A</a:t>
            </a:r>
            <a:r>
              <a:rPr lang="zh-CN" altLang="en-US" sz="2400" dirty="0"/>
              <a:t>为非确定性</a:t>
            </a:r>
            <a:r>
              <a:rPr lang="en-US" altLang="zh-CN" sz="2400" dirty="0"/>
              <a:t>(nondeterminism)</a:t>
            </a:r>
            <a:r>
              <a:rPr lang="zh-CN" altLang="en-US" sz="2400" dirty="0"/>
              <a:t>算法：</a:t>
            </a:r>
          </a:p>
          <a:p>
            <a:pPr>
              <a:lnSpc>
                <a:spcPct val="110000"/>
              </a:lnSpc>
            </a:pPr>
            <a:r>
              <a:rPr lang="zh-CN" altLang="en-US" sz="2400" dirty="0">
                <a:solidFill>
                  <a:srgbClr val="FF0000"/>
                </a:solidFill>
              </a:rPr>
              <a:t>猜测阶段</a:t>
            </a:r>
            <a:r>
              <a:rPr lang="zh-CN" altLang="en-US" sz="2400" dirty="0"/>
              <a:t>：对问题的输入实例产生一个任意</a:t>
            </a:r>
            <a:r>
              <a:rPr lang="zh-CN" altLang="en-US" sz="2400" dirty="0" smtClean="0"/>
              <a:t>字符串</a:t>
            </a:r>
            <a:r>
              <a:rPr lang="en-US" altLang="zh-CN" sz="2400" dirty="0"/>
              <a:t>y</a:t>
            </a:r>
            <a:r>
              <a:rPr lang="zh-CN" altLang="en-US" sz="2400" dirty="0"/>
              <a:t>，在算法的每次运行，</a:t>
            </a:r>
            <a:r>
              <a:rPr lang="en-US" altLang="zh-CN" sz="2400" dirty="0"/>
              <a:t>y</a:t>
            </a:r>
            <a:r>
              <a:rPr lang="zh-CN" altLang="en-US" sz="2400" dirty="0"/>
              <a:t>可能不同，因此猜测是以非确定的形式工作。这个工作一般可以在线性时间内完成。</a:t>
            </a:r>
          </a:p>
          <a:p>
            <a:pPr>
              <a:lnSpc>
                <a:spcPct val="110000"/>
              </a:lnSpc>
            </a:pPr>
            <a:r>
              <a:rPr lang="zh-CN" altLang="en-US" sz="2400" dirty="0">
                <a:solidFill>
                  <a:srgbClr val="FF0000"/>
                </a:solidFill>
              </a:rPr>
              <a:t>验证阶段</a:t>
            </a:r>
            <a:r>
              <a:rPr lang="zh-CN" altLang="en-US" sz="2400" dirty="0"/>
              <a:t>：在这个阶段，用一个确定性算法验证两件事：首先验证猜测的</a:t>
            </a:r>
            <a:r>
              <a:rPr lang="en-US" altLang="zh-CN" sz="2400" dirty="0"/>
              <a:t>y</a:t>
            </a:r>
            <a:r>
              <a:rPr lang="zh-CN" altLang="en-US" sz="2400" dirty="0"/>
              <a:t>是否是合适的形式，若不是，则算法停下并回答</a:t>
            </a:r>
            <a:r>
              <a:rPr lang="en-US" altLang="zh-CN" sz="2400" dirty="0"/>
              <a:t>no</a:t>
            </a:r>
            <a:r>
              <a:rPr lang="zh-CN" altLang="en-US" sz="2400" dirty="0"/>
              <a:t>；若是合适形式，则继续检查它是否是问题</a:t>
            </a:r>
            <a:r>
              <a:rPr lang="en-US" altLang="zh-CN" sz="2400" dirty="0"/>
              <a:t>x</a:t>
            </a:r>
            <a:r>
              <a:rPr lang="zh-CN" altLang="en-US" sz="2400" dirty="0"/>
              <a:t>的解，如果确实是</a:t>
            </a:r>
            <a:r>
              <a:rPr lang="en-US" altLang="zh-CN" sz="2400" dirty="0"/>
              <a:t>x</a:t>
            </a:r>
            <a:r>
              <a:rPr lang="zh-CN" altLang="en-US" sz="2400" dirty="0"/>
              <a:t>的解，则停下并回答</a:t>
            </a:r>
            <a:r>
              <a:rPr lang="en-US" altLang="zh-CN" sz="2400" dirty="0"/>
              <a:t>yes</a:t>
            </a:r>
            <a:r>
              <a:rPr lang="zh-CN" altLang="en-US" sz="2400" dirty="0"/>
              <a:t>，否则停下并回答</a:t>
            </a:r>
            <a:r>
              <a:rPr lang="en-US" altLang="zh-CN" sz="2400" dirty="0"/>
              <a:t>no</a:t>
            </a:r>
            <a:r>
              <a:rPr lang="zh-CN" altLang="en-US" sz="2400" dirty="0"/>
              <a:t>。要求验证阶段在多项式时间内完成。</a:t>
            </a:r>
            <a:r>
              <a:rPr lang="zh-CN" altLang="en-US" sz="2200" dirty="0"/>
              <a:t> </a:t>
            </a:r>
          </a:p>
        </p:txBody>
      </p:sp>
      <p:sp>
        <p:nvSpPr>
          <p:cNvPr id="33794" name="Rectangle 4">
            <a:extLst>
              <a:ext uri="{FF2B5EF4-FFF2-40B4-BE49-F238E27FC236}">
                <a16:creationId xmlns:a16="http://schemas.microsoft.com/office/drawing/2014/main" id="{6095E071-611C-3648-BB5A-075FCEE24B08}"/>
              </a:ext>
            </a:extLst>
          </p:cNvPr>
          <p:cNvSpPr>
            <a:spLocks noGrp="1" noChangeArrowheads="1"/>
          </p:cNvSpPr>
          <p:nvPr>
            <p:ph type="title"/>
          </p:nvPr>
        </p:nvSpPr>
        <p:spPr>
          <a:noFill/>
        </p:spPr>
        <p:txBody>
          <a:bodyPr/>
          <a:lstStyle/>
          <a:p>
            <a:r>
              <a:rPr lang="zh-CN" altLang="en-US"/>
              <a:t>非确定性算法与</a:t>
            </a:r>
            <a:r>
              <a:rPr lang="en-US" altLang="zh-CN"/>
              <a:t>NP</a:t>
            </a:r>
            <a:r>
              <a:rPr lang="zh-CN" altLang="en-US"/>
              <a:t>类问题</a:t>
            </a:r>
          </a:p>
        </p:txBody>
      </p:sp>
      <p:sp>
        <p:nvSpPr>
          <p:cNvPr id="33795" name="Slide Number Placeholder 1">
            <a:extLst>
              <a:ext uri="{FF2B5EF4-FFF2-40B4-BE49-F238E27FC236}">
                <a16:creationId xmlns:a16="http://schemas.microsoft.com/office/drawing/2014/main" id="{43D88F4D-4BDF-7744-A4C1-FCD3D64665A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AD7D0D-BB9C-CD4B-98F0-309F6708CFF4}" type="slidenum">
              <a:rPr kumimoji="0" lang="zh-CN" altLang="en-US" sz="1400"/>
              <a:pPr>
                <a:spcBef>
                  <a:spcPct val="0"/>
                </a:spcBef>
                <a:buClrTx/>
                <a:buSzTx/>
                <a:buFontTx/>
                <a:buNone/>
              </a:pPr>
              <a:t>12</a:t>
            </a:fld>
            <a:endParaRPr kumimoji="0" lang="en-US" altLang="zh-CN" sz="140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5AE3ACDC-0253-4444-9713-3DCD93921ECD}"/>
              </a:ext>
            </a:extLst>
          </p:cNvPr>
          <p:cNvSpPr>
            <a:spLocks noGrp="1" noChangeArrowheads="1"/>
          </p:cNvSpPr>
          <p:nvPr>
            <p:ph type="body" idx="1"/>
          </p:nvPr>
        </p:nvSpPr>
        <p:spPr>
          <a:xfrm>
            <a:off x="742950" y="2017713"/>
            <a:ext cx="8212138" cy="4114800"/>
          </a:xfrm>
        </p:spPr>
        <p:txBody>
          <a:bodyPr/>
          <a:lstStyle/>
          <a:p>
            <a:pPr>
              <a:buFontTx/>
              <a:buNone/>
            </a:pPr>
            <a:r>
              <a:rPr lang="zh-CN" altLang="en-US" dirty="0"/>
              <a:t>注意对非确定性算法输出</a:t>
            </a:r>
            <a:r>
              <a:rPr lang="en-US" altLang="zh-CN" dirty="0"/>
              <a:t>yes/no</a:t>
            </a:r>
            <a:r>
              <a:rPr lang="zh-CN" altLang="en-US" dirty="0"/>
              <a:t>的理解：</a:t>
            </a:r>
          </a:p>
          <a:p>
            <a:r>
              <a:rPr lang="zh-CN" altLang="en-US" dirty="0"/>
              <a:t>若输出</a:t>
            </a:r>
            <a:r>
              <a:rPr lang="en-US" altLang="zh-CN" dirty="0"/>
              <a:t>no</a:t>
            </a:r>
            <a:r>
              <a:rPr lang="zh-CN" altLang="en-US" dirty="0"/>
              <a:t>，并不意味着不存在一个满足要求的解，因为猜测可能不正确；若输出</a:t>
            </a:r>
            <a:r>
              <a:rPr lang="en-US" altLang="zh-CN" dirty="0"/>
              <a:t>yes</a:t>
            </a:r>
            <a:r>
              <a:rPr lang="zh-CN" altLang="en-US" dirty="0"/>
              <a:t>，则意味着对于该判定问题的某一输入实例，至少存在一个满足要求的解</a:t>
            </a:r>
            <a:r>
              <a:rPr lang="zh-CN" altLang="en-US" b="1" dirty="0"/>
              <a:t>。</a:t>
            </a:r>
          </a:p>
        </p:txBody>
      </p:sp>
      <p:sp>
        <p:nvSpPr>
          <p:cNvPr id="34819" name="Slide Number Placeholder 1">
            <a:extLst>
              <a:ext uri="{FF2B5EF4-FFF2-40B4-BE49-F238E27FC236}">
                <a16:creationId xmlns:a16="http://schemas.microsoft.com/office/drawing/2014/main" id="{14AC8096-5A66-5143-9D7C-A671ECCBFF3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FCD35B-F246-254A-886A-48375787AAB0}" type="slidenum">
              <a:rPr kumimoji="0" lang="zh-CN" altLang="en-US" sz="1400"/>
              <a:pPr>
                <a:spcBef>
                  <a:spcPct val="0"/>
                </a:spcBef>
                <a:buClrTx/>
                <a:buSzTx/>
                <a:buFontTx/>
                <a:buNone/>
              </a:pPr>
              <a:t>13</a:t>
            </a:fld>
            <a:endParaRPr kumimoji="0" lang="en-US" altLang="zh-CN" sz="140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B2CD3E3E-F22E-C54D-B94F-0891778E8264}"/>
              </a:ext>
            </a:extLst>
          </p:cNvPr>
          <p:cNvSpPr>
            <a:spLocks noGrp="1" noChangeArrowheads="1"/>
          </p:cNvSpPr>
          <p:nvPr>
            <p:ph type="title"/>
          </p:nvPr>
        </p:nvSpPr>
        <p:spPr/>
        <p:txBody>
          <a:bodyPr/>
          <a:lstStyle/>
          <a:p>
            <a:r>
              <a:rPr lang="en-US" altLang="zh-CN"/>
              <a:t>NP</a:t>
            </a:r>
            <a:r>
              <a:rPr lang="zh-CN" altLang="en-US"/>
              <a:t>类问题</a:t>
            </a:r>
          </a:p>
        </p:txBody>
      </p:sp>
      <p:sp>
        <p:nvSpPr>
          <p:cNvPr id="35842" name="Rectangle 3">
            <a:extLst>
              <a:ext uri="{FF2B5EF4-FFF2-40B4-BE49-F238E27FC236}">
                <a16:creationId xmlns:a16="http://schemas.microsoft.com/office/drawing/2014/main" id="{FC760F23-1ADE-DE49-AA40-6F484880696C}"/>
              </a:ext>
            </a:extLst>
          </p:cNvPr>
          <p:cNvSpPr>
            <a:spLocks noGrp="1" noChangeArrowheads="1"/>
          </p:cNvSpPr>
          <p:nvPr>
            <p:ph type="body" idx="1"/>
          </p:nvPr>
        </p:nvSpPr>
        <p:spPr>
          <a:xfrm>
            <a:off x="420688" y="1976438"/>
            <a:ext cx="8229600" cy="4267200"/>
          </a:xfrm>
        </p:spPr>
        <p:txBody>
          <a:bodyPr/>
          <a:lstStyle/>
          <a:p>
            <a:pPr>
              <a:lnSpc>
                <a:spcPct val="120000"/>
              </a:lnSpc>
            </a:pPr>
            <a:r>
              <a:rPr lang="zh-CN" altLang="en-US" sz="2400" dirty="0"/>
              <a:t>定义</a:t>
            </a:r>
            <a:r>
              <a:rPr lang="en-US" altLang="zh-CN" sz="2400" dirty="0"/>
              <a:t>(</a:t>
            </a:r>
            <a:r>
              <a:rPr lang="en-US" altLang="zh-CN" sz="2400" dirty="0">
                <a:solidFill>
                  <a:srgbClr val="FF0000"/>
                </a:solidFill>
              </a:rPr>
              <a:t>NP</a:t>
            </a:r>
            <a:r>
              <a:rPr lang="zh-CN" altLang="en-US" sz="2400" dirty="0">
                <a:solidFill>
                  <a:srgbClr val="FF0000"/>
                </a:solidFill>
              </a:rPr>
              <a:t>类问题</a:t>
            </a:r>
            <a:r>
              <a:rPr lang="en-US" altLang="zh-CN" sz="2400" dirty="0"/>
              <a:t>): </a:t>
            </a:r>
            <a:r>
              <a:rPr lang="zh-CN" altLang="en-US" sz="2400" dirty="0"/>
              <a:t>如果对于判定问题∏，存在一个非负整数</a:t>
            </a:r>
            <a:r>
              <a:rPr lang="en-US" altLang="zh-CN" sz="2400" dirty="0"/>
              <a:t>k</a:t>
            </a:r>
            <a:r>
              <a:rPr lang="zh-CN" altLang="en-US" sz="2400" dirty="0"/>
              <a:t>，对于输入规模为</a:t>
            </a:r>
            <a:r>
              <a:rPr lang="en-US" altLang="zh-CN" sz="2400" dirty="0"/>
              <a:t>n</a:t>
            </a:r>
            <a:r>
              <a:rPr lang="zh-CN" altLang="en-US" sz="2400" dirty="0"/>
              <a:t>的实例，能够</a:t>
            </a:r>
            <a:r>
              <a:rPr lang="zh-CN" altLang="en-US" sz="2400" dirty="0">
                <a:solidFill>
                  <a:srgbClr val="FF0000"/>
                </a:solidFill>
              </a:rPr>
              <a:t>以</a:t>
            </a:r>
            <a:r>
              <a:rPr lang="en-US" altLang="zh-CN" sz="2400" dirty="0">
                <a:solidFill>
                  <a:srgbClr val="FF0000"/>
                </a:solidFill>
              </a:rPr>
              <a:t>O(</a:t>
            </a:r>
            <a:r>
              <a:rPr lang="en-US" altLang="zh-CN" sz="2400" dirty="0" err="1">
                <a:solidFill>
                  <a:srgbClr val="FF0000"/>
                </a:solidFill>
              </a:rPr>
              <a:t>n</a:t>
            </a:r>
            <a:r>
              <a:rPr lang="en-US" altLang="zh-CN" sz="2400" baseline="30000" dirty="0" err="1">
                <a:solidFill>
                  <a:srgbClr val="FF0000"/>
                </a:solidFill>
              </a:rPr>
              <a:t>k</a:t>
            </a:r>
            <a:r>
              <a:rPr lang="en-US" altLang="zh-CN" sz="2400" dirty="0">
                <a:solidFill>
                  <a:srgbClr val="FF0000"/>
                </a:solidFill>
              </a:rPr>
              <a:t>)</a:t>
            </a:r>
            <a:r>
              <a:rPr lang="zh-CN" altLang="en-US" sz="2400" dirty="0">
                <a:solidFill>
                  <a:srgbClr val="FF0000"/>
                </a:solidFill>
              </a:rPr>
              <a:t>的时间</a:t>
            </a:r>
            <a:r>
              <a:rPr lang="zh-CN" altLang="en-US" sz="2400" dirty="0"/>
              <a:t>运行一个</a:t>
            </a:r>
            <a:r>
              <a:rPr lang="zh-CN" altLang="en-US" sz="2400" dirty="0">
                <a:solidFill>
                  <a:srgbClr val="FF0000"/>
                </a:solidFill>
              </a:rPr>
              <a:t>非确定性算法</a:t>
            </a:r>
            <a:r>
              <a:rPr lang="zh-CN" altLang="en-US" sz="2400" dirty="0"/>
              <a:t>，</a:t>
            </a:r>
            <a:r>
              <a:rPr lang="zh-CN" altLang="en-US" sz="2400" dirty="0">
                <a:solidFill>
                  <a:srgbClr val="FF0000"/>
                </a:solidFill>
              </a:rPr>
              <a:t>得到</a:t>
            </a:r>
            <a:r>
              <a:rPr lang="en-US" altLang="zh-CN" sz="2400" dirty="0">
                <a:solidFill>
                  <a:srgbClr val="FF0000"/>
                </a:solidFill>
              </a:rPr>
              <a:t>yes/no</a:t>
            </a:r>
            <a:r>
              <a:rPr lang="zh-CN" altLang="en-US" sz="2400" dirty="0">
                <a:solidFill>
                  <a:srgbClr val="FF0000"/>
                </a:solidFill>
              </a:rPr>
              <a:t>的答案</a:t>
            </a:r>
            <a:r>
              <a:rPr lang="zh-CN" altLang="en-US" sz="2400" dirty="0"/>
              <a:t>，则该判断问题∏是一个</a:t>
            </a:r>
            <a:r>
              <a:rPr lang="en-US" altLang="zh-CN" sz="2400" dirty="0"/>
              <a:t>NP(</a:t>
            </a:r>
            <a:r>
              <a:rPr lang="en-US" altLang="zh-CN" sz="2400" dirty="0">
                <a:solidFill>
                  <a:srgbClr val="FF0000"/>
                </a:solidFill>
              </a:rPr>
              <a:t>n</a:t>
            </a:r>
            <a:r>
              <a:rPr lang="en-US" altLang="zh-CN" sz="2400" dirty="0"/>
              <a:t>ondeterministic </a:t>
            </a:r>
            <a:r>
              <a:rPr lang="en-US" altLang="zh-CN" sz="2400" dirty="0">
                <a:solidFill>
                  <a:srgbClr val="FF0000"/>
                </a:solidFill>
              </a:rPr>
              <a:t>p</a:t>
            </a:r>
            <a:r>
              <a:rPr lang="en-US" altLang="zh-CN" sz="2400" dirty="0"/>
              <a:t>olynomial)</a:t>
            </a:r>
            <a:r>
              <a:rPr lang="zh-CN" altLang="en-US" sz="2400" dirty="0"/>
              <a:t>类问题。</a:t>
            </a:r>
          </a:p>
          <a:p>
            <a:pPr>
              <a:lnSpc>
                <a:spcPct val="120000"/>
              </a:lnSpc>
            </a:pPr>
            <a:endParaRPr lang="zh-CN" altLang="en-US" dirty="0"/>
          </a:p>
          <a:p>
            <a:pPr>
              <a:lnSpc>
                <a:spcPct val="120000"/>
              </a:lnSpc>
              <a:buFontTx/>
              <a:buNone/>
            </a:pPr>
            <a:r>
              <a:rPr lang="zh-CN" altLang="en-US" sz="2000" dirty="0"/>
              <a:t>     </a:t>
            </a:r>
            <a:r>
              <a:rPr lang="en-US" altLang="zh-CN" dirty="0"/>
              <a:t>※</a:t>
            </a:r>
            <a:r>
              <a:rPr lang="zh-CN" altLang="en-US" sz="2000" dirty="0"/>
              <a:t>注意：</a:t>
            </a:r>
            <a:r>
              <a:rPr lang="en-US" altLang="zh-CN" sz="2000" dirty="0"/>
              <a:t>NP</a:t>
            </a:r>
            <a:r>
              <a:rPr lang="zh-CN" altLang="en-US" sz="2000" dirty="0"/>
              <a:t>类问题是对于判定问题定义的，事实上，可以在多项式时间内应用非确定性算法解决的所有问题都属于</a:t>
            </a:r>
            <a:r>
              <a:rPr lang="en-US" altLang="zh-CN" sz="2000" dirty="0"/>
              <a:t>NP</a:t>
            </a:r>
            <a:r>
              <a:rPr lang="zh-CN" altLang="en-US" sz="2000" dirty="0"/>
              <a:t>类问题。</a:t>
            </a:r>
            <a:r>
              <a:rPr lang="zh-CN" altLang="en-US" dirty="0"/>
              <a:t>  </a:t>
            </a:r>
          </a:p>
        </p:txBody>
      </p:sp>
      <p:sp>
        <p:nvSpPr>
          <p:cNvPr id="35843" name="Slide Number Placeholder 1">
            <a:extLst>
              <a:ext uri="{FF2B5EF4-FFF2-40B4-BE49-F238E27FC236}">
                <a16:creationId xmlns:a16="http://schemas.microsoft.com/office/drawing/2014/main" id="{911CDCA6-FAD9-2646-BB60-CB679957A3E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45EF48-E551-9941-B2E9-66D59E2587A8}" type="slidenum">
              <a:rPr kumimoji="0" lang="zh-CN" altLang="en-US" sz="1400"/>
              <a:pPr>
                <a:spcBef>
                  <a:spcPct val="0"/>
                </a:spcBef>
                <a:buClrTx/>
                <a:buSzTx/>
                <a:buFontTx/>
                <a:buNone/>
              </a:pPr>
              <a:t>14</a:t>
            </a:fld>
            <a:endParaRPr kumimoji="0" lang="en-US" altLang="zh-CN" sz="140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A19C13CA-CE13-B14C-B451-6B9894F86F7A}"/>
              </a:ext>
            </a:extLst>
          </p:cNvPr>
          <p:cNvSpPr>
            <a:spLocks noGrp="1" noChangeArrowheads="1"/>
          </p:cNvSpPr>
          <p:nvPr>
            <p:ph type="title"/>
          </p:nvPr>
        </p:nvSpPr>
        <p:spPr/>
        <p:txBody>
          <a:bodyPr/>
          <a:lstStyle/>
          <a:p>
            <a:r>
              <a:rPr lang="en-US" altLang="zh-CN"/>
              <a:t>NP</a:t>
            </a:r>
            <a:r>
              <a:rPr lang="zh-CN" altLang="en-US"/>
              <a:t>类问题</a:t>
            </a:r>
            <a:endParaRPr lang="en-US" altLang="en-US"/>
          </a:p>
        </p:txBody>
      </p:sp>
      <p:sp>
        <p:nvSpPr>
          <p:cNvPr id="36866" name="Content Placeholder 2">
            <a:extLst>
              <a:ext uri="{FF2B5EF4-FFF2-40B4-BE49-F238E27FC236}">
                <a16:creationId xmlns:a16="http://schemas.microsoft.com/office/drawing/2014/main" id="{64A54484-6362-6348-831C-EA36314B7FA9}"/>
              </a:ext>
            </a:extLst>
          </p:cNvPr>
          <p:cNvSpPr>
            <a:spLocks noGrp="1" noChangeArrowheads="1"/>
          </p:cNvSpPr>
          <p:nvPr>
            <p:ph idx="1"/>
          </p:nvPr>
        </p:nvSpPr>
        <p:spPr>
          <a:xfrm>
            <a:off x="908368" y="2128838"/>
            <a:ext cx="7772400" cy="4114800"/>
          </a:xfrm>
        </p:spPr>
        <p:txBody>
          <a:bodyPr/>
          <a:lstStyle/>
          <a:p>
            <a:r>
              <a:rPr lang="zh-CN" altLang="en-US" dirty="0"/>
              <a:t>（非形式定义）对于问题∏存在一个确定性算法</a:t>
            </a:r>
            <a:r>
              <a:rPr lang="en-US" altLang="zh-CN" dirty="0"/>
              <a:t>A</a:t>
            </a:r>
            <a:r>
              <a:rPr lang="zh-CN" altLang="en-US" dirty="0"/>
              <a:t>，该算法在对∏的一个实例展示一个断言解时，它能在多项式时间内验证解的正确性。即如果断言解导致答案是</a:t>
            </a:r>
            <a:r>
              <a:rPr lang="en-US" altLang="zh-CN" dirty="0"/>
              <a:t>yes</a:t>
            </a:r>
            <a:r>
              <a:rPr lang="zh-CN" altLang="en-US" dirty="0"/>
              <a:t>，就存在一种方法可以在多项式时间内验证这个解。</a:t>
            </a:r>
            <a:endParaRPr lang="en-US" altLang="zh-CN" dirty="0"/>
          </a:p>
          <a:p>
            <a:endParaRPr lang="en-US" altLang="zh-CN" dirty="0"/>
          </a:p>
        </p:txBody>
      </p:sp>
      <p:sp>
        <p:nvSpPr>
          <p:cNvPr id="36867" name="Slide Number Placeholder 3">
            <a:extLst>
              <a:ext uri="{FF2B5EF4-FFF2-40B4-BE49-F238E27FC236}">
                <a16:creationId xmlns:a16="http://schemas.microsoft.com/office/drawing/2014/main" id="{558F8014-154A-7D4B-A86F-8752C32F979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B8FAAE-6FC3-8540-815E-42F646BAB319}" type="slidenum">
              <a:rPr kumimoji="0" lang="zh-CN" altLang="en-US" sz="1400"/>
              <a:pPr>
                <a:spcBef>
                  <a:spcPct val="0"/>
                </a:spcBef>
                <a:buClrTx/>
                <a:buSzTx/>
                <a:buFontTx/>
                <a:buNone/>
              </a:pPr>
              <a:t>15</a:t>
            </a:fld>
            <a:endParaRPr kumimoji="0" lang="en-US" altLang="zh-CN" sz="14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703EB4D4-8887-124F-B6E1-B5F868DBF459}"/>
              </a:ext>
            </a:extLst>
          </p:cNvPr>
          <p:cNvSpPr>
            <a:spLocks noGrp="1" noChangeArrowheads="1"/>
          </p:cNvSpPr>
          <p:nvPr>
            <p:ph type="title"/>
          </p:nvPr>
        </p:nvSpPr>
        <p:spPr/>
        <p:txBody>
          <a:bodyPr/>
          <a:lstStyle/>
          <a:p>
            <a:r>
              <a:rPr lang="zh-CN" altLang="en-US"/>
              <a:t>例子</a:t>
            </a:r>
            <a:endParaRPr lang="en-US" altLang="en-US"/>
          </a:p>
        </p:txBody>
      </p:sp>
      <p:sp>
        <p:nvSpPr>
          <p:cNvPr id="37890" name="Content Placeholder 2">
            <a:extLst>
              <a:ext uri="{FF2B5EF4-FFF2-40B4-BE49-F238E27FC236}">
                <a16:creationId xmlns:a16="http://schemas.microsoft.com/office/drawing/2014/main" id="{2EF2DC00-F015-2A4A-8F8F-EB654783B455}"/>
              </a:ext>
            </a:extLst>
          </p:cNvPr>
          <p:cNvSpPr>
            <a:spLocks noGrp="1" noChangeArrowheads="1"/>
          </p:cNvSpPr>
          <p:nvPr>
            <p:ph idx="1"/>
          </p:nvPr>
        </p:nvSpPr>
        <p:spPr/>
        <p:txBody>
          <a:bodyPr/>
          <a:lstStyle/>
          <a:p>
            <a:r>
              <a:rPr lang="en-US" altLang="en-US" dirty="0" err="1"/>
              <a:t>问题COLORING</a:t>
            </a:r>
            <a:r>
              <a:rPr lang="zh-CN" altLang="en-US" dirty="0"/>
              <a:t>，</a:t>
            </a:r>
            <a:r>
              <a:rPr lang="en-US" altLang="zh-CN" dirty="0"/>
              <a:t>NP</a:t>
            </a:r>
            <a:r>
              <a:rPr lang="zh-CN" altLang="en-US" dirty="0"/>
              <a:t>？</a:t>
            </a:r>
            <a:endParaRPr lang="en-US" altLang="zh-CN" dirty="0"/>
          </a:p>
          <a:p>
            <a:r>
              <a:rPr lang="zh-CN" altLang="en-US" dirty="0"/>
              <a:t> 第一种方法 ： 设</a:t>
            </a:r>
            <a:r>
              <a:rPr lang="en-US" altLang="zh-CN" dirty="0"/>
              <a:t>I</a:t>
            </a:r>
            <a:r>
              <a:rPr lang="zh-CN" altLang="en-US" dirty="0"/>
              <a:t>是</a:t>
            </a:r>
            <a:r>
              <a:rPr lang="en-US" altLang="zh-CN" dirty="0"/>
              <a:t>COLORING</a:t>
            </a:r>
            <a:r>
              <a:rPr lang="zh-CN" altLang="en-US" dirty="0"/>
              <a:t>问题的一个实例，</a:t>
            </a:r>
            <a:r>
              <a:rPr lang="en-US" altLang="zh-CN" dirty="0"/>
              <a:t>s</a:t>
            </a:r>
            <a:r>
              <a:rPr lang="zh-CN" altLang="en-US" dirty="0"/>
              <a:t>被宣称为</a:t>
            </a:r>
            <a:r>
              <a:rPr lang="en-US" altLang="zh-CN" dirty="0"/>
              <a:t>I</a:t>
            </a:r>
            <a:r>
              <a:rPr lang="zh-CN" altLang="en-US" dirty="0"/>
              <a:t>的解。容易建立 一个确定性算法来验证</a:t>
            </a:r>
            <a:r>
              <a:rPr lang="en-US" altLang="zh-CN" dirty="0"/>
              <a:t>s</a:t>
            </a:r>
            <a:r>
              <a:rPr lang="zh-CN" altLang="en-US" dirty="0"/>
              <a:t>是否确实是</a:t>
            </a:r>
            <a:r>
              <a:rPr lang="en-US" altLang="zh-CN" dirty="0"/>
              <a:t>I</a:t>
            </a:r>
            <a:r>
              <a:rPr lang="zh-CN" altLang="en-US" dirty="0"/>
              <a:t>的 解， 从</a:t>
            </a:r>
            <a:r>
              <a:rPr lang="en-US" altLang="zh-CN" dirty="0"/>
              <a:t>NP</a:t>
            </a:r>
            <a:r>
              <a:rPr lang="zh-CN" altLang="en-US" dirty="0"/>
              <a:t>类的非形式定义可得</a:t>
            </a:r>
            <a:r>
              <a:rPr lang="en-US" altLang="zh-CN" dirty="0"/>
              <a:t>COLORING</a:t>
            </a:r>
            <a:r>
              <a:rPr lang="zh-CN" altLang="en-US" dirty="0"/>
              <a:t>问题属于</a:t>
            </a:r>
            <a:r>
              <a:rPr lang="en-US" altLang="zh-CN" dirty="0"/>
              <a:t>NP</a:t>
            </a:r>
            <a:r>
              <a:rPr lang="zh-CN" altLang="en-US" dirty="0"/>
              <a:t>类 。</a:t>
            </a:r>
            <a:endParaRPr lang="en-US" altLang="en-US" dirty="0"/>
          </a:p>
        </p:txBody>
      </p:sp>
      <p:sp>
        <p:nvSpPr>
          <p:cNvPr id="37891" name="Slide Number Placeholder 3">
            <a:extLst>
              <a:ext uri="{FF2B5EF4-FFF2-40B4-BE49-F238E27FC236}">
                <a16:creationId xmlns:a16="http://schemas.microsoft.com/office/drawing/2014/main" id="{F8C22042-232E-E44C-9067-C625D3AA97D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A78640-F96E-3444-A89B-8AEC89321D55}" type="slidenum">
              <a:rPr kumimoji="0" lang="zh-CN" altLang="en-US" sz="1400"/>
              <a:pPr>
                <a:spcBef>
                  <a:spcPct val="0"/>
                </a:spcBef>
                <a:buClrTx/>
                <a:buSzTx/>
                <a:buFontTx/>
                <a:buNone/>
              </a:pPr>
              <a:t>16</a:t>
            </a:fld>
            <a:endParaRPr kumimoji="0" lang="en-US" altLang="zh-CN" sz="1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BA870AF8-A915-8249-A493-1AB255B0757B}"/>
              </a:ext>
            </a:extLst>
          </p:cNvPr>
          <p:cNvSpPr>
            <a:spLocks noGrp="1" noChangeArrowheads="1"/>
          </p:cNvSpPr>
          <p:nvPr>
            <p:ph type="title"/>
          </p:nvPr>
        </p:nvSpPr>
        <p:spPr/>
        <p:txBody>
          <a:bodyPr/>
          <a:lstStyle/>
          <a:p>
            <a:r>
              <a:rPr lang="zh-CN" altLang="en-US"/>
              <a:t>例子</a:t>
            </a:r>
            <a:endParaRPr lang="en-US" altLang="en-US"/>
          </a:p>
        </p:txBody>
      </p:sp>
      <p:sp>
        <p:nvSpPr>
          <p:cNvPr id="38914" name="Content Placeholder 2">
            <a:extLst>
              <a:ext uri="{FF2B5EF4-FFF2-40B4-BE49-F238E27FC236}">
                <a16:creationId xmlns:a16="http://schemas.microsoft.com/office/drawing/2014/main" id="{5E0E9F9F-64BF-694E-BF33-A63CCA216A0C}"/>
              </a:ext>
            </a:extLst>
          </p:cNvPr>
          <p:cNvSpPr>
            <a:spLocks noGrp="1" noChangeArrowheads="1"/>
          </p:cNvSpPr>
          <p:nvPr>
            <p:ph idx="1"/>
          </p:nvPr>
        </p:nvSpPr>
        <p:spPr>
          <a:xfrm>
            <a:off x="666206" y="1903413"/>
            <a:ext cx="8257132" cy="4114800"/>
          </a:xfrm>
        </p:spPr>
        <p:txBody>
          <a:bodyPr/>
          <a:lstStyle/>
          <a:p>
            <a:r>
              <a:rPr lang="zh-CN" altLang="en-US" sz="2800" dirty="0"/>
              <a:t>第二种方法对于这个问题建立不确定性算法。 </a:t>
            </a:r>
            <a:endParaRPr lang="en-US" altLang="zh-CN" sz="2800" dirty="0"/>
          </a:p>
          <a:p>
            <a:r>
              <a:rPr lang="zh-CN" altLang="en-US" sz="2800" dirty="0"/>
              <a:t>当图</a:t>
            </a:r>
            <a:r>
              <a:rPr lang="en-US" altLang="zh-CN" sz="2800" dirty="0"/>
              <a:t>G</a:t>
            </a:r>
            <a:r>
              <a:rPr lang="zh-CN" altLang="en-US" sz="2800" dirty="0"/>
              <a:t>用编码表示后，一个算法</a:t>
            </a:r>
            <a:r>
              <a:rPr lang="en-US" altLang="zh-CN" sz="2800" dirty="0"/>
              <a:t>A</a:t>
            </a:r>
            <a:r>
              <a:rPr lang="zh-CN" altLang="en-US" sz="2800" dirty="0"/>
              <a:t>可以很容易</a:t>
            </a:r>
            <a:r>
              <a:rPr lang="zh-CN" altLang="en-US" sz="2800" dirty="0" smtClean="0"/>
              <a:t>地构建</a:t>
            </a:r>
            <a:r>
              <a:rPr lang="zh-CN" altLang="en-US" sz="2800" dirty="0"/>
              <a:t>并运作如下。 </a:t>
            </a:r>
            <a:endParaRPr lang="en-US" altLang="zh-CN" sz="2800" dirty="0"/>
          </a:p>
          <a:p>
            <a:pPr lvl="1"/>
            <a:r>
              <a:rPr lang="zh-CN" altLang="en-US" sz="2400" dirty="0"/>
              <a:t>首先通过对顶点集合产生一个任意的颜色指派以“ 猜测”一个解；</a:t>
            </a:r>
            <a:endParaRPr lang="en-US" altLang="zh-CN" sz="2400" dirty="0"/>
          </a:p>
          <a:p>
            <a:pPr lvl="1"/>
            <a:r>
              <a:rPr lang="zh-CN" altLang="en-US" sz="2400" dirty="0"/>
              <a:t>接着，</a:t>
            </a:r>
            <a:r>
              <a:rPr lang="en-US" altLang="zh-CN" sz="2400" dirty="0"/>
              <a:t>A</a:t>
            </a:r>
            <a:r>
              <a:rPr lang="zh-CN" altLang="en-US" sz="2400" dirty="0"/>
              <a:t>验证这个指派是否是有效的指派，如果它是一个有效的指派，那么</a:t>
            </a:r>
            <a:r>
              <a:rPr lang="en-US" altLang="zh-CN" sz="2400" dirty="0"/>
              <a:t>A</a:t>
            </a:r>
            <a:r>
              <a:rPr lang="zh-CN" altLang="en-US" sz="2400" dirty="0"/>
              <a:t>停下并且回答 </a:t>
            </a:r>
            <a:r>
              <a:rPr lang="en-US" altLang="zh-CN" sz="2400" dirty="0"/>
              <a:t>yes, </a:t>
            </a:r>
            <a:r>
              <a:rPr lang="zh-CN" altLang="en-US" sz="2400" dirty="0"/>
              <a:t>否则 它停下并回答</a:t>
            </a:r>
            <a:r>
              <a:rPr lang="en-US" altLang="zh-CN" sz="2400" dirty="0"/>
              <a:t>no</a:t>
            </a:r>
            <a:r>
              <a:rPr lang="zh-CN" altLang="en-US" sz="2400" dirty="0"/>
              <a:t>。</a:t>
            </a:r>
            <a:endParaRPr lang="en-US" altLang="zh-CN" sz="2400" dirty="0"/>
          </a:p>
          <a:p>
            <a:pPr lvl="1"/>
            <a:r>
              <a:rPr lang="zh-CN" altLang="en-US" sz="2400" dirty="0"/>
              <a:t>请注意，根据不确定性算法的定义，仅当对问题的实例回答是 </a:t>
            </a:r>
            <a:r>
              <a:rPr lang="en-US" altLang="zh-CN" sz="2400" dirty="0"/>
              <a:t>yes</a:t>
            </a:r>
            <a:r>
              <a:rPr lang="zh-CN" altLang="en-US" sz="2400" dirty="0"/>
              <a:t>时，</a:t>
            </a:r>
            <a:r>
              <a:rPr lang="en-US" altLang="zh-CN" sz="2400" dirty="0"/>
              <a:t>A</a:t>
            </a:r>
            <a:r>
              <a:rPr lang="zh-CN" altLang="en-US" sz="2400" dirty="0"/>
              <a:t>回答</a:t>
            </a:r>
            <a:r>
              <a:rPr lang="en-US" altLang="zh-CN" sz="2400" dirty="0"/>
              <a:t>yes</a:t>
            </a:r>
            <a:r>
              <a:rPr lang="zh-CN" altLang="en-US" sz="2400" dirty="0"/>
              <a:t>。其次是关于需要的运行时间，</a:t>
            </a:r>
            <a:r>
              <a:rPr lang="en-US" altLang="zh-CN" sz="2400" dirty="0"/>
              <a:t>A</a:t>
            </a:r>
            <a:r>
              <a:rPr lang="zh-CN" altLang="en-US" sz="2400" dirty="0"/>
              <a:t>在猜测和验证两个阶段总共花费不多于多项式时间。</a:t>
            </a:r>
            <a:endParaRPr lang="en-US" altLang="en-US" sz="2400" dirty="0"/>
          </a:p>
        </p:txBody>
      </p:sp>
      <p:sp>
        <p:nvSpPr>
          <p:cNvPr id="38915" name="Slide Number Placeholder 3">
            <a:extLst>
              <a:ext uri="{FF2B5EF4-FFF2-40B4-BE49-F238E27FC236}">
                <a16:creationId xmlns:a16="http://schemas.microsoft.com/office/drawing/2014/main" id="{C6915699-EAF8-FD44-B935-626BEE11774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F83E7D7-F1BA-0745-AC96-5205C8D1E357}" type="slidenum">
              <a:rPr kumimoji="0" lang="zh-CN" altLang="en-US" sz="1400"/>
              <a:pPr>
                <a:spcBef>
                  <a:spcPct val="0"/>
                </a:spcBef>
                <a:buClrTx/>
                <a:buSzTx/>
                <a:buFontTx/>
                <a:buNone/>
              </a:pPr>
              <a:t>17</a:t>
            </a:fld>
            <a:endParaRPr kumimoji="0" lang="en-US" altLang="zh-CN"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CBBD8F7D-0642-D54A-BF54-B3C53A536209}"/>
              </a:ext>
            </a:extLst>
          </p:cNvPr>
          <p:cNvSpPr>
            <a:spLocks noGrp="1" noChangeArrowheads="1"/>
          </p:cNvSpPr>
          <p:nvPr>
            <p:ph type="title"/>
          </p:nvPr>
        </p:nvSpPr>
        <p:spPr/>
        <p:txBody>
          <a:bodyPr/>
          <a:lstStyle/>
          <a:p>
            <a:r>
              <a:rPr lang="en-US" altLang="zh-CN"/>
              <a:t>P</a:t>
            </a:r>
            <a:r>
              <a:rPr lang="zh-CN" altLang="en-US"/>
              <a:t>与</a:t>
            </a:r>
            <a:r>
              <a:rPr lang="en-US" altLang="zh-CN"/>
              <a:t>NP</a:t>
            </a:r>
            <a:r>
              <a:rPr lang="zh-CN" altLang="en-US"/>
              <a:t>之间的不同</a:t>
            </a:r>
            <a:endParaRPr lang="en-US" altLang="en-US"/>
          </a:p>
        </p:txBody>
      </p:sp>
      <p:sp>
        <p:nvSpPr>
          <p:cNvPr id="39938" name="Content Placeholder 2">
            <a:extLst>
              <a:ext uri="{FF2B5EF4-FFF2-40B4-BE49-F238E27FC236}">
                <a16:creationId xmlns:a16="http://schemas.microsoft.com/office/drawing/2014/main" id="{D0897A26-8EDE-4D4F-BEF1-A816653EA5A4}"/>
              </a:ext>
            </a:extLst>
          </p:cNvPr>
          <p:cNvSpPr>
            <a:spLocks noGrp="1" noChangeArrowheads="1"/>
          </p:cNvSpPr>
          <p:nvPr>
            <p:ph idx="1"/>
          </p:nvPr>
        </p:nvSpPr>
        <p:spPr>
          <a:xfrm>
            <a:off x="744816" y="2061930"/>
            <a:ext cx="7968003" cy="4114800"/>
          </a:xfrm>
        </p:spPr>
        <p:txBody>
          <a:bodyPr/>
          <a:lstStyle/>
          <a:p>
            <a:r>
              <a:rPr lang="en-US" altLang="zh-CN" dirty="0"/>
              <a:t>P</a:t>
            </a:r>
            <a:r>
              <a:rPr lang="zh-CN" altLang="en-US" dirty="0"/>
              <a:t>是一个判定问题类，这些问题可以用一个确定性算法在多项式时间内</a:t>
            </a:r>
            <a:r>
              <a:rPr lang="zh-CN" altLang="en-US" dirty="0">
                <a:solidFill>
                  <a:srgbClr val="FF0000"/>
                </a:solidFill>
              </a:rPr>
              <a:t>判定或解出</a:t>
            </a:r>
            <a:r>
              <a:rPr lang="zh-CN" altLang="en-US" dirty="0"/>
              <a:t>；</a:t>
            </a:r>
          </a:p>
          <a:p>
            <a:r>
              <a:rPr lang="en-US" altLang="zh-CN" dirty="0"/>
              <a:t>NP</a:t>
            </a:r>
            <a:r>
              <a:rPr lang="zh-CN" altLang="en-US" dirty="0"/>
              <a:t>是一个判定问题类，这些问题可以用一个确定性算法在多项式时间内</a:t>
            </a:r>
            <a:r>
              <a:rPr lang="zh-CN" altLang="en-US" dirty="0">
                <a:solidFill>
                  <a:srgbClr val="FF0000"/>
                </a:solidFill>
              </a:rPr>
              <a:t>检査或验证</a:t>
            </a:r>
            <a:r>
              <a:rPr lang="zh-CN" altLang="en-US" dirty="0"/>
              <a:t>它们的解。</a:t>
            </a:r>
            <a:endParaRPr lang="en-US" altLang="en-US" dirty="0"/>
          </a:p>
        </p:txBody>
      </p:sp>
      <p:sp>
        <p:nvSpPr>
          <p:cNvPr id="39939" name="Slide Number Placeholder 3">
            <a:extLst>
              <a:ext uri="{FF2B5EF4-FFF2-40B4-BE49-F238E27FC236}">
                <a16:creationId xmlns:a16="http://schemas.microsoft.com/office/drawing/2014/main" id="{FA7DFE63-EE18-F74E-AD93-49120E38DBD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48DD71-E0A5-E146-8398-DC59A2805904}" type="slidenum">
              <a:rPr kumimoji="0" lang="zh-CN" altLang="en-US" sz="1400"/>
              <a:pPr>
                <a:spcBef>
                  <a:spcPct val="0"/>
                </a:spcBef>
                <a:buClrTx/>
                <a:buSzTx/>
                <a:buFontTx/>
                <a:buNone/>
              </a:pPr>
              <a:t>18</a:t>
            </a:fld>
            <a:endParaRPr kumimoji="0" lang="en-US" altLang="zh-CN" sz="14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CEA7F877-C799-EC4F-972E-C8AD8B7062B9}"/>
              </a:ext>
            </a:extLst>
          </p:cNvPr>
          <p:cNvSpPr>
            <a:spLocks noGrp="1" noChangeArrowheads="1"/>
          </p:cNvSpPr>
          <p:nvPr>
            <p:ph type="title"/>
          </p:nvPr>
        </p:nvSpPr>
        <p:spPr>
          <a:xfrm>
            <a:off x="981075" y="769938"/>
            <a:ext cx="8431213" cy="1363662"/>
          </a:xfrm>
        </p:spPr>
        <p:txBody>
          <a:bodyPr/>
          <a:lstStyle/>
          <a:p>
            <a:r>
              <a:rPr lang="zh-CN" altLang="en-US" sz="4000" dirty="0"/>
              <a:t>关于</a:t>
            </a:r>
            <a:r>
              <a:rPr lang="en-US" altLang="zh-CN" sz="4000" dirty="0"/>
              <a:t>P</a:t>
            </a:r>
            <a:r>
              <a:rPr lang="zh-CN" altLang="en-US" sz="4000" dirty="0"/>
              <a:t>与</a:t>
            </a:r>
            <a:r>
              <a:rPr lang="en-US" altLang="zh-CN" sz="4000" dirty="0"/>
              <a:t>NP</a:t>
            </a:r>
            <a:r>
              <a:rPr lang="zh-CN" altLang="en-US" sz="4000" dirty="0"/>
              <a:t>关系的初步思考</a:t>
            </a:r>
            <a:br>
              <a:rPr lang="zh-CN" altLang="en-US" sz="4000" dirty="0"/>
            </a:br>
            <a:r>
              <a:rPr lang="zh-CN" altLang="en-US" sz="4000" dirty="0"/>
              <a:t>                              </a:t>
            </a:r>
            <a:r>
              <a:rPr lang="en-US" altLang="zh-CN" sz="4000" dirty="0"/>
              <a:t>--</a:t>
            </a:r>
            <a:r>
              <a:rPr lang="zh-CN" altLang="en-US" sz="4000" dirty="0"/>
              <a:t>从字面含义</a:t>
            </a:r>
          </a:p>
        </p:txBody>
      </p:sp>
      <p:sp>
        <p:nvSpPr>
          <p:cNvPr id="335875" name="Rectangle 3">
            <a:extLst>
              <a:ext uri="{FF2B5EF4-FFF2-40B4-BE49-F238E27FC236}">
                <a16:creationId xmlns:a16="http://schemas.microsoft.com/office/drawing/2014/main" id="{79EE30EF-F0EB-994E-988B-20441717B8E8}"/>
              </a:ext>
            </a:extLst>
          </p:cNvPr>
          <p:cNvSpPr>
            <a:spLocks noGrp="1" noChangeArrowheads="1"/>
          </p:cNvSpPr>
          <p:nvPr>
            <p:ph type="body" idx="1"/>
          </p:nvPr>
        </p:nvSpPr>
        <p:spPr>
          <a:xfrm>
            <a:off x="457200" y="2133600"/>
            <a:ext cx="8229600" cy="4419600"/>
          </a:xfrm>
        </p:spPr>
        <p:txBody>
          <a:bodyPr/>
          <a:lstStyle/>
          <a:p>
            <a:pPr>
              <a:lnSpc>
                <a:spcPct val="110000"/>
              </a:lnSpc>
              <a:buFontTx/>
              <a:buNone/>
            </a:pPr>
            <a:r>
              <a:rPr lang="en-US" altLang="zh-CN" sz="2400" dirty="0"/>
              <a:t>1) </a:t>
            </a:r>
            <a:r>
              <a:rPr lang="zh-CN" altLang="en-US" sz="2400" dirty="0"/>
              <a:t>若问题∏属于</a:t>
            </a:r>
            <a:r>
              <a:rPr lang="en-US" altLang="zh-CN" sz="2400" dirty="0"/>
              <a:t>P</a:t>
            </a:r>
            <a:r>
              <a:rPr lang="zh-CN" altLang="en-US" sz="2400" dirty="0"/>
              <a:t>类，则存在一个多项式时间的确定性算法，对它进行判定或求解；显然，也可以构造一个多项式时间的非确定性算法，来验证解的正确性，因此，问题也属</a:t>
            </a:r>
            <a:r>
              <a:rPr lang="en-US" altLang="zh-CN" sz="2400" dirty="0"/>
              <a:t>NP</a:t>
            </a:r>
            <a:r>
              <a:rPr lang="zh-CN" altLang="en-US" sz="2400" dirty="0"/>
              <a:t>类。因此，显然有</a:t>
            </a:r>
          </a:p>
          <a:p>
            <a:pPr algn="ctr">
              <a:lnSpc>
                <a:spcPct val="110000"/>
              </a:lnSpc>
              <a:buFontTx/>
              <a:buNone/>
            </a:pPr>
            <a:r>
              <a:rPr lang="zh-CN" altLang="en-US" sz="2400" dirty="0">
                <a:solidFill>
                  <a:srgbClr val="FF0000"/>
                </a:solidFill>
              </a:rPr>
              <a:t>    </a:t>
            </a:r>
            <a:r>
              <a:rPr lang="en-US" altLang="zh-CN" sz="2400" dirty="0">
                <a:solidFill>
                  <a:srgbClr val="FF0000"/>
                </a:solidFill>
              </a:rPr>
              <a:t>P</a:t>
            </a:r>
            <a:r>
              <a:rPr lang="en-US" altLang="zh-CN" sz="2400" dirty="0">
                <a:solidFill>
                  <a:srgbClr val="FF0000"/>
                </a:solidFill>
                <a:sym typeface="Symbol" pitchFamily="2" charset="2"/>
              </a:rPr>
              <a:t></a:t>
            </a:r>
            <a:r>
              <a:rPr lang="en-US" altLang="zh-CN" sz="2400" dirty="0">
                <a:solidFill>
                  <a:srgbClr val="FF0000"/>
                </a:solidFill>
              </a:rPr>
              <a:t>NP</a:t>
            </a:r>
          </a:p>
          <a:p>
            <a:pPr>
              <a:lnSpc>
                <a:spcPct val="110000"/>
              </a:lnSpc>
              <a:buFontTx/>
              <a:buNone/>
            </a:pPr>
            <a:r>
              <a:rPr lang="en-US" altLang="zh-CN" sz="2400" dirty="0"/>
              <a:t>2) </a:t>
            </a:r>
            <a:r>
              <a:rPr lang="zh-CN" altLang="en-US" sz="2400" dirty="0"/>
              <a:t>若问题∏属于</a:t>
            </a:r>
            <a:r>
              <a:rPr lang="en-US" altLang="zh-CN" sz="2400" dirty="0"/>
              <a:t>NP</a:t>
            </a:r>
            <a:r>
              <a:rPr lang="zh-CN" altLang="en-US" sz="2400" dirty="0"/>
              <a:t>类，则存在一个多项式时间的非确定性算法，来猜测并验证它的解；但不一定能构造一个多项式时间的确定性算法，来对它进行求解或判定</a:t>
            </a:r>
            <a:r>
              <a:rPr lang="zh-CN" altLang="en-US" sz="2400" dirty="0" smtClean="0"/>
              <a:t>。</a:t>
            </a:r>
            <a:endParaRPr lang="zh-CN" altLang="en-US" sz="2400" dirty="0"/>
          </a:p>
          <a:p>
            <a:pPr lvl="1">
              <a:lnSpc>
                <a:spcPct val="110000"/>
              </a:lnSpc>
              <a:buFont typeface="Wingdings" pitchFamily="2" charset="2"/>
              <a:buChar char="Ø"/>
            </a:pPr>
            <a:r>
              <a:rPr lang="zh-CN" altLang="en-US" dirty="0"/>
              <a:t>  </a:t>
            </a:r>
            <a:r>
              <a:rPr lang="zh-CN" altLang="en-US" sz="2000" dirty="0"/>
              <a:t>因此，人们</a:t>
            </a:r>
            <a:r>
              <a:rPr lang="zh-CN" altLang="en-US" sz="2000" dirty="0">
                <a:solidFill>
                  <a:srgbClr val="FF0000"/>
                </a:solidFill>
              </a:rPr>
              <a:t>猜测</a:t>
            </a:r>
            <a:r>
              <a:rPr lang="en-US" altLang="zh-CN" sz="2000" dirty="0">
                <a:solidFill>
                  <a:srgbClr val="FF0000"/>
                </a:solidFill>
              </a:rPr>
              <a:t>P ≠ NP</a:t>
            </a:r>
            <a:r>
              <a:rPr lang="zh-CN" altLang="en-US" sz="2000" dirty="0"/>
              <a:t>，但是否成立，至今未得到证明。</a:t>
            </a:r>
          </a:p>
        </p:txBody>
      </p:sp>
      <p:sp>
        <p:nvSpPr>
          <p:cNvPr id="40963" name="Slide Number Placeholder 1">
            <a:extLst>
              <a:ext uri="{FF2B5EF4-FFF2-40B4-BE49-F238E27FC236}">
                <a16:creationId xmlns:a16="http://schemas.microsoft.com/office/drawing/2014/main" id="{173F19B1-189E-4E49-A345-FBEA9E40D8B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82F1EF-6F4A-4A44-B4BA-DB388C841CAB}" type="slidenum">
              <a:rPr kumimoji="0" lang="zh-CN" altLang="en-US" sz="1400"/>
              <a:pPr>
                <a:spcBef>
                  <a:spcPct val="0"/>
                </a:spcBef>
                <a:buClrTx/>
                <a:buSzTx/>
                <a:buFontTx/>
                <a:buNone/>
              </a:pPr>
              <a:t>19</a:t>
            </a:fld>
            <a:endParaRPr kumimoji="0" lang="en-US" altLang="zh-CN" sz="140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8C148871-F006-BE41-B03B-E48788743895}"/>
              </a:ext>
            </a:extLst>
          </p:cNvPr>
          <p:cNvSpPr>
            <a:spLocks noGrp="1" noChangeArrowheads="1"/>
          </p:cNvSpPr>
          <p:nvPr>
            <p:ph type="title"/>
          </p:nvPr>
        </p:nvSpPr>
        <p:spPr/>
        <p:txBody>
          <a:bodyPr/>
          <a:lstStyle/>
          <a:p>
            <a:r>
              <a:rPr lang="zh-CN" altLang="en-US" dirty="0"/>
              <a:t>本章内容提要</a:t>
            </a:r>
          </a:p>
        </p:txBody>
      </p:sp>
      <p:sp>
        <p:nvSpPr>
          <p:cNvPr id="302083" name="Rectangle 3">
            <a:extLst>
              <a:ext uri="{FF2B5EF4-FFF2-40B4-BE49-F238E27FC236}">
                <a16:creationId xmlns:a16="http://schemas.microsoft.com/office/drawing/2014/main" id="{F9B1C951-FB56-EF4B-A1E0-5E0DBF0900E5}"/>
              </a:ext>
            </a:extLst>
          </p:cNvPr>
          <p:cNvSpPr>
            <a:spLocks noGrp="1" noChangeArrowheads="1"/>
          </p:cNvSpPr>
          <p:nvPr>
            <p:ph type="body" idx="1"/>
          </p:nvPr>
        </p:nvSpPr>
        <p:spPr>
          <a:xfrm>
            <a:off x="590550" y="2014538"/>
            <a:ext cx="8534400" cy="4525962"/>
          </a:xfrm>
        </p:spPr>
        <p:txBody>
          <a:bodyPr/>
          <a:lstStyle/>
          <a:p>
            <a:r>
              <a:rPr lang="zh-CN" altLang="en-US" dirty="0"/>
              <a:t>易解问题与难解问题</a:t>
            </a:r>
          </a:p>
          <a:p>
            <a:r>
              <a:rPr lang="en-US" altLang="zh-CN" dirty="0"/>
              <a:t>P</a:t>
            </a:r>
            <a:r>
              <a:rPr lang="zh-CN" altLang="en-US" dirty="0"/>
              <a:t>类问题和</a:t>
            </a:r>
            <a:r>
              <a:rPr lang="en-US" altLang="zh-CN" dirty="0"/>
              <a:t>NP</a:t>
            </a:r>
            <a:r>
              <a:rPr lang="zh-CN" altLang="en-US" dirty="0"/>
              <a:t>类问题 </a:t>
            </a:r>
          </a:p>
          <a:p>
            <a:r>
              <a:rPr lang="en-US" altLang="zh-CN" dirty="0"/>
              <a:t>NP</a:t>
            </a:r>
            <a:r>
              <a:rPr lang="zh-CN" altLang="en-US" dirty="0"/>
              <a:t>完全问题 </a:t>
            </a:r>
          </a:p>
          <a:p>
            <a:r>
              <a:rPr lang="en-US" altLang="zh-CN" dirty="0"/>
              <a:t>co-NP</a:t>
            </a:r>
            <a:r>
              <a:rPr lang="zh-CN" altLang="en-US" dirty="0"/>
              <a:t>类问题 </a:t>
            </a:r>
          </a:p>
          <a:p>
            <a:r>
              <a:rPr lang="en-US" altLang="zh-CN" dirty="0"/>
              <a:t>NPI</a:t>
            </a:r>
            <a:r>
              <a:rPr lang="zh-CN" altLang="en-US" dirty="0"/>
              <a:t>类问题</a:t>
            </a:r>
          </a:p>
          <a:p>
            <a:r>
              <a:rPr lang="en-US" altLang="zh-CN" dirty="0"/>
              <a:t>P</a:t>
            </a:r>
            <a:r>
              <a:rPr lang="zh-CN" altLang="en-US" dirty="0"/>
              <a:t>、</a:t>
            </a:r>
            <a:r>
              <a:rPr lang="en-US" altLang="zh-CN" dirty="0"/>
              <a:t>NP</a:t>
            </a:r>
            <a:r>
              <a:rPr lang="zh-CN" altLang="en-US" dirty="0"/>
              <a:t>、</a:t>
            </a:r>
            <a:r>
              <a:rPr lang="en-US" altLang="zh-CN" dirty="0"/>
              <a:t>co-NP</a:t>
            </a:r>
            <a:r>
              <a:rPr lang="zh-CN" altLang="en-US" dirty="0"/>
              <a:t>、</a:t>
            </a:r>
            <a:r>
              <a:rPr lang="en-US" altLang="zh-CN" dirty="0"/>
              <a:t>NPI</a:t>
            </a:r>
            <a:r>
              <a:rPr lang="zh-CN" altLang="en-US" dirty="0"/>
              <a:t>类之间的区别与联系 </a:t>
            </a:r>
          </a:p>
          <a:p>
            <a:r>
              <a:rPr lang="en-US" altLang="zh-CN" dirty="0"/>
              <a:t>NP</a:t>
            </a:r>
            <a:r>
              <a:rPr lang="zh-CN" altLang="en-US" dirty="0"/>
              <a:t>完全问题的计算机处理技术简介 </a:t>
            </a:r>
          </a:p>
          <a:p>
            <a:endParaRPr lang="zh-CN" altLang="en-US" dirty="0">
              <a:latin typeface="Times New Roman" panose="02020603050405020304" pitchFamily="18" charset="0"/>
            </a:endParaRPr>
          </a:p>
        </p:txBody>
      </p:sp>
      <p:sp>
        <p:nvSpPr>
          <p:cNvPr id="18435" name="Slide Number Placeholder 1">
            <a:extLst>
              <a:ext uri="{FF2B5EF4-FFF2-40B4-BE49-F238E27FC236}">
                <a16:creationId xmlns:a16="http://schemas.microsoft.com/office/drawing/2014/main" id="{1E66F766-09BF-354C-B716-55A2A19F02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BB45482-AB93-6C44-A06E-AAAB041564A9}" type="slidenum">
              <a:rPr kumimoji="0" lang="zh-CN" altLang="en-US" sz="1400"/>
              <a:pPr>
                <a:spcBef>
                  <a:spcPct val="0"/>
                </a:spcBef>
                <a:buClrTx/>
                <a:buSzTx/>
                <a:buFontTx/>
                <a:buNone/>
              </a:pPr>
              <a:t>2</a:t>
            </a:fld>
            <a:endParaRPr kumimoji="0" lang="en-US" altLang="zh-CN" sz="140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3">
            <a:extLst>
              <a:ext uri="{FF2B5EF4-FFF2-40B4-BE49-F238E27FC236}">
                <a16:creationId xmlns:a16="http://schemas.microsoft.com/office/drawing/2014/main" id="{7C6F494F-615E-E242-A08D-5F3AB322D11E}"/>
              </a:ext>
            </a:extLst>
          </p:cNvPr>
          <p:cNvSpPr>
            <a:spLocks noGrp="1" noChangeArrowheads="1"/>
          </p:cNvSpPr>
          <p:nvPr>
            <p:ph type="body" idx="1"/>
          </p:nvPr>
        </p:nvSpPr>
        <p:spPr>
          <a:xfrm>
            <a:off x="934493" y="2128838"/>
            <a:ext cx="7772400" cy="4114800"/>
          </a:xfrm>
        </p:spPr>
        <p:txBody>
          <a:bodyPr/>
          <a:lstStyle/>
          <a:p>
            <a:r>
              <a:rPr lang="en-US" altLang="zh-CN" dirty="0"/>
              <a:t>NP</a:t>
            </a:r>
            <a:r>
              <a:rPr lang="zh-CN" altLang="en-US" dirty="0"/>
              <a:t>完全问题是</a:t>
            </a:r>
            <a:r>
              <a:rPr lang="en-US" altLang="zh-CN" dirty="0">
                <a:solidFill>
                  <a:srgbClr val="FF0000"/>
                </a:solidFill>
              </a:rPr>
              <a:t>NP</a:t>
            </a:r>
            <a:r>
              <a:rPr lang="zh-CN" altLang="en-US" dirty="0">
                <a:solidFill>
                  <a:srgbClr val="FF0000"/>
                </a:solidFill>
              </a:rPr>
              <a:t>类问题的子类</a:t>
            </a:r>
            <a:r>
              <a:rPr lang="zh-CN" altLang="en-US" dirty="0"/>
              <a:t>，一个具有特殊性质与特殊意义的子类。 </a:t>
            </a:r>
          </a:p>
        </p:txBody>
      </p:sp>
      <p:sp>
        <p:nvSpPr>
          <p:cNvPr id="43010" name="Rectangle 4">
            <a:extLst>
              <a:ext uri="{FF2B5EF4-FFF2-40B4-BE49-F238E27FC236}">
                <a16:creationId xmlns:a16="http://schemas.microsoft.com/office/drawing/2014/main" id="{A354CE76-A223-F445-81D4-93919B11624E}"/>
              </a:ext>
            </a:extLst>
          </p:cNvPr>
          <p:cNvSpPr>
            <a:spLocks noGrp="1" noChangeArrowheads="1"/>
          </p:cNvSpPr>
          <p:nvPr>
            <p:ph type="title"/>
          </p:nvPr>
        </p:nvSpPr>
        <p:spPr>
          <a:noFill/>
        </p:spPr>
        <p:txBody>
          <a:bodyPr/>
          <a:lstStyle/>
          <a:p>
            <a:r>
              <a:rPr lang="en-US" altLang="zh-CN"/>
              <a:t>10.4</a:t>
            </a:r>
            <a:r>
              <a:rPr lang="zh-CN" altLang="en-US"/>
              <a:t> </a:t>
            </a:r>
            <a:r>
              <a:rPr lang="en-US" altLang="zh-CN"/>
              <a:t>NP</a:t>
            </a:r>
            <a:r>
              <a:rPr lang="zh-CN" altLang="en-US"/>
              <a:t>完全问题</a:t>
            </a:r>
          </a:p>
        </p:txBody>
      </p:sp>
      <p:sp>
        <p:nvSpPr>
          <p:cNvPr id="43011" name="Slide Number Placeholder 1">
            <a:extLst>
              <a:ext uri="{FF2B5EF4-FFF2-40B4-BE49-F238E27FC236}">
                <a16:creationId xmlns:a16="http://schemas.microsoft.com/office/drawing/2014/main" id="{0CF7B6D2-A82D-5143-8F7D-32C90E9B025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89618BC-DE4D-DB43-8C98-16159F903451}" type="slidenum">
              <a:rPr kumimoji="0" lang="zh-CN" altLang="en-US" sz="1400"/>
              <a:pPr>
                <a:spcBef>
                  <a:spcPct val="0"/>
                </a:spcBef>
                <a:buClrTx/>
                <a:buSzTx/>
                <a:buFontTx/>
                <a:buNone/>
              </a:pPr>
              <a:t>20</a:t>
            </a:fld>
            <a:endParaRPr kumimoji="0" lang="en-US" altLang="zh-CN" sz="140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343921E1-F2E6-A84A-95CC-2C1E53FC3BBA}"/>
              </a:ext>
            </a:extLst>
          </p:cNvPr>
          <p:cNvSpPr>
            <a:spLocks noGrp="1" noChangeArrowheads="1"/>
          </p:cNvSpPr>
          <p:nvPr>
            <p:ph type="title"/>
          </p:nvPr>
        </p:nvSpPr>
        <p:spPr/>
        <p:txBody>
          <a:bodyPr/>
          <a:lstStyle/>
          <a:p>
            <a:r>
              <a:rPr lang="zh-CN" altLang="en-US" dirty="0"/>
              <a:t>问题</a:t>
            </a:r>
            <a:r>
              <a:rPr lang="zh-CN" altLang="en-US" dirty="0"/>
              <a:t>变换（归约）</a:t>
            </a:r>
            <a:endParaRPr lang="zh-CN" altLang="en-US" dirty="0"/>
          </a:p>
        </p:txBody>
      </p:sp>
      <p:sp>
        <p:nvSpPr>
          <p:cNvPr id="44034" name="Rectangle 3">
            <a:extLst>
              <a:ext uri="{FF2B5EF4-FFF2-40B4-BE49-F238E27FC236}">
                <a16:creationId xmlns:a16="http://schemas.microsoft.com/office/drawing/2014/main" id="{0AE8FC4B-0FEC-3E40-A945-0040A9881C0F}"/>
              </a:ext>
            </a:extLst>
          </p:cNvPr>
          <p:cNvSpPr>
            <a:spLocks noGrp="1" noChangeArrowheads="1"/>
          </p:cNvSpPr>
          <p:nvPr>
            <p:ph type="body" idx="1"/>
          </p:nvPr>
        </p:nvSpPr>
        <p:spPr>
          <a:xfrm>
            <a:off x="525463" y="1930400"/>
            <a:ext cx="8388350" cy="4114800"/>
          </a:xfrm>
        </p:spPr>
        <p:txBody>
          <a:bodyPr/>
          <a:lstStyle/>
          <a:p>
            <a:pPr>
              <a:lnSpc>
                <a:spcPct val="120000"/>
              </a:lnSpc>
            </a:pPr>
            <a:r>
              <a:rPr lang="en-US" altLang="zh-CN" sz="2800" dirty="0"/>
              <a:t>NP</a:t>
            </a:r>
            <a:r>
              <a:rPr lang="zh-CN" altLang="en-US" sz="2800" dirty="0"/>
              <a:t>类问题在最坏情况下的时间复杂性一般都是快速增长的指数函数。我们希望能够</a:t>
            </a:r>
            <a:r>
              <a:rPr lang="zh-CN" altLang="en-US" sz="2800" dirty="0">
                <a:solidFill>
                  <a:srgbClr val="FF0000"/>
                </a:solidFill>
              </a:rPr>
              <a:t>在</a:t>
            </a:r>
            <a:r>
              <a:rPr lang="en-US" altLang="zh-CN" sz="2800" dirty="0">
                <a:solidFill>
                  <a:srgbClr val="FF0000"/>
                </a:solidFill>
              </a:rPr>
              <a:t>NP</a:t>
            </a:r>
            <a:r>
              <a:rPr lang="zh-CN" altLang="en-US" sz="2800" dirty="0">
                <a:solidFill>
                  <a:srgbClr val="FF0000"/>
                </a:solidFill>
              </a:rPr>
              <a:t>类问题内部</a:t>
            </a:r>
            <a:r>
              <a:rPr lang="zh-CN" altLang="en-US" sz="2800" dirty="0"/>
              <a:t>找到一种方法，比较</a:t>
            </a:r>
            <a:r>
              <a:rPr lang="zh-CN" altLang="en-US" sz="2800" b="1" dirty="0"/>
              <a:t>两个问题的复杂性。</a:t>
            </a:r>
          </a:p>
          <a:p>
            <a:pPr>
              <a:lnSpc>
                <a:spcPct val="120000"/>
              </a:lnSpc>
            </a:pPr>
            <a:r>
              <a:rPr lang="zh-CN" altLang="en-US" sz="2800" b="1" dirty="0"/>
              <a:t>比较两个问题的计算复杂性的方法是</a:t>
            </a:r>
            <a:r>
              <a:rPr lang="zh-CN" altLang="en-US" sz="2800" b="1" dirty="0">
                <a:solidFill>
                  <a:srgbClr val="FF0000"/>
                </a:solidFill>
              </a:rPr>
              <a:t>问题变换</a:t>
            </a:r>
            <a:r>
              <a:rPr lang="zh-CN" altLang="en-US" sz="2800" b="1" dirty="0"/>
              <a:t>。</a:t>
            </a:r>
            <a:r>
              <a:rPr lang="zh-CN" altLang="en-US" sz="2800" dirty="0"/>
              <a:t> </a:t>
            </a:r>
          </a:p>
        </p:txBody>
      </p:sp>
      <p:grpSp>
        <p:nvGrpSpPr>
          <p:cNvPr id="44035" name="Group 62">
            <a:extLst>
              <a:ext uri="{FF2B5EF4-FFF2-40B4-BE49-F238E27FC236}">
                <a16:creationId xmlns:a16="http://schemas.microsoft.com/office/drawing/2014/main" id="{BB40CBD0-71E1-B045-9D61-BFAB1C0A6287}"/>
              </a:ext>
            </a:extLst>
          </p:cNvPr>
          <p:cNvGrpSpPr>
            <a:grpSpLocks/>
          </p:cNvGrpSpPr>
          <p:nvPr/>
        </p:nvGrpSpPr>
        <p:grpSpPr bwMode="auto">
          <a:xfrm>
            <a:off x="525463" y="4294188"/>
            <a:ext cx="8116887" cy="2178050"/>
            <a:chOff x="144" y="2496"/>
            <a:chExt cx="5113" cy="1372"/>
          </a:xfrm>
        </p:grpSpPr>
        <p:sp>
          <p:nvSpPr>
            <p:cNvPr id="44037" name="Rectangle 49">
              <a:extLst>
                <a:ext uri="{FF2B5EF4-FFF2-40B4-BE49-F238E27FC236}">
                  <a16:creationId xmlns:a16="http://schemas.microsoft.com/office/drawing/2014/main" id="{79BC515E-6712-3140-B353-D8971DD51D60}"/>
                </a:ext>
              </a:extLst>
            </p:cNvPr>
            <p:cNvSpPr>
              <a:spLocks noChangeArrowheads="1"/>
            </p:cNvSpPr>
            <p:nvPr/>
          </p:nvSpPr>
          <p:spPr bwMode="auto">
            <a:xfrm>
              <a:off x="145" y="2496"/>
              <a:ext cx="5112" cy="1372"/>
            </a:xfrm>
            <a:prstGeom prst="rect">
              <a:avLst/>
            </a:prstGeom>
            <a:solidFill>
              <a:srgbClr val="FFFFFF"/>
            </a:solidFill>
            <a:ln w="28575">
              <a:solidFill>
                <a:srgbClr val="000000"/>
              </a:solidFill>
              <a:prstDash val="dashDot"/>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4038" name="Rectangle 50">
              <a:extLst>
                <a:ext uri="{FF2B5EF4-FFF2-40B4-BE49-F238E27FC236}">
                  <a16:creationId xmlns:a16="http://schemas.microsoft.com/office/drawing/2014/main" id="{185379A8-D5C8-0548-BFE7-C957C10E6100}"/>
                </a:ext>
              </a:extLst>
            </p:cNvPr>
            <p:cNvSpPr>
              <a:spLocks noChangeArrowheads="1"/>
            </p:cNvSpPr>
            <p:nvPr/>
          </p:nvSpPr>
          <p:spPr bwMode="auto">
            <a:xfrm>
              <a:off x="144" y="3244"/>
              <a:ext cx="287"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000080"/>
                  </a:solidFill>
                  <a:latin typeface="Times New Roman" panose="02020603050405020304" pitchFamily="18" charset="0"/>
                  <a:ea typeface="华文中宋" panose="02010600040101010101" pitchFamily="2" charset="-122"/>
                </a:rPr>
                <a:t>I</a:t>
              </a:r>
              <a:endParaRPr kumimoji="0" lang="en-US" altLang="zh-CN" sz="1800">
                <a:latin typeface="Times New Roman" panose="02020603050405020304" pitchFamily="18" charset="0"/>
                <a:ea typeface="华文中宋" panose="02010600040101010101" pitchFamily="2" charset="-122"/>
              </a:endParaRPr>
            </a:p>
          </p:txBody>
        </p:sp>
        <p:sp>
          <p:nvSpPr>
            <p:cNvPr id="44039" name="Rectangle 51">
              <a:extLst>
                <a:ext uri="{FF2B5EF4-FFF2-40B4-BE49-F238E27FC236}">
                  <a16:creationId xmlns:a16="http://schemas.microsoft.com/office/drawing/2014/main" id="{2978C308-02E5-194D-9644-B7BB9155CCD3}"/>
                </a:ext>
              </a:extLst>
            </p:cNvPr>
            <p:cNvSpPr>
              <a:spLocks noChangeArrowheads="1"/>
            </p:cNvSpPr>
            <p:nvPr/>
          </p:nvSpPr>
          <p:spPr bwMode="auto">
            <a:xfrm>
              <a:off x="1512" y="2683"/>
              <a:ext cx="2184" cy="1060"/>
            </a:xfrm>
            <a:prstGeom prst="rect">
              <a:avLst/>
            </a:prstGeom>
            <a:solidFill>
              <a:srgbClr val="FFFFFF"/>
            </a:solidFill>
            <a:ln w="28575">
              <a:solidFill>
                <a:srgbClr val="FF0000"/>
              </a:solidFill>
              <a:prstDash val="dash"/>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4040" name="Rectangle 52">
              <a:extLst>
                <a:ext uri="{FF2B5EF4-FFF2-40B4-BE49-F238E27FC236}">
                  <a16:creationId xmlns:a16="http://schemas.microsoft.com/office/drawing/2014/main" id="{A251A360-33AA-DA4C-8878-61A32AFF9646}"/>
                </a:ext>
              </a:extLst>
            </p:cNvPr>
            <p:cNvSpPr>
              <a:spLocks noChangeArrowheads="1"/>
            </p:cNvSpPr>
            <p:nvPr/>
          </p:nvSpPr>
          <p:spPr bwMode="auto">
            <a:xfrm>
              <a:off x="2158" y="3244"/>
              <a:ext cx="719" cy="3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FF0000"/>
                  </a:solidFill>
                  <a:latin typeface="华文中宋" panose="02010600040101010101" pitchFamily="2" charset="-122"/>
                  <a:ea typeface="华文中宋" panose="02010600040101010101" pitchFamily="2" charset="-122"/>
                </a:rPr>
                <a:t>算法</a:t>
              </a:r>
              <a:r>
                <a:rPr kumimoji="0" lang="en-US" altLang="zh-CN" sz="2600" b="1">
                  <a:solidFill>
                    <a:srgbClr val="FF0000"/>
                  </a:solidFill>
                  <a:latin typeface="Times New Roman" panose="02020603050405020304" pitchFamily="18" charset="0"/>
                  <a:ea typeface="华文中宋" panose="02010600040101010101" pitchFamily="2" charset="-122"/>
                </a:rPr>
                <a:t>A</a:t>
              </a:r>
              <a:endParaRPr kumimoji="0" lang="en-US" altLang="zh-CN" sz="1800">
                <a:latin typeface="Times New Roman" panose="02020603050405020304" pitchFamily="18" charset="0"/>
                <a:ea typeface="华文中宋" panose="02010600040101010101" pitchFamily="2" charset="-122"/>
              </a:endParaRPr>
            </a:p>
          </p:txBody>
        </p:sp>
        <p:sp>
          <p:nvSpPr>
            <p:cNvPr id="44041" name="Line 54">
              <a:extLst>
                <a:ext uri="{FF2B5EF4-FFF2-40B4-BE49-F238E27FC236}">
                  <a16:creationId xmlns:a16="http://schemas.microsoft.com/office/drawing/2014/main" id="{423BF932-C2F2-7C41-A3DB-9FA617D3876A}"/>
                </a:ext>
              </a:extLst>
            </p:cNvPr>
            <p:cNvSpPr>
              <a:spLocks noChangeShapeType="1"/>
            </p:cNvSpPr>
            <p:nvPr/>
          </p:nvSpPr>
          <p:spPr bwMode="auto">
            <a:xfrm>
              <a:off x="2877" y="3431"/>
              <a:ext cx="288"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4042" name="Rectangle 55">
              <a:extLst>
                <a:ext uri="{FF2B5EF4-FFF2-40B4-BE49-F238E27FC236}">
                  <a16:creationId xmlns:a16="http://schemas.microsoft.com/office/drawing/2014/main" id="{C6BA3D9D-114D-3043-BB84-78BA0A48EBA7}"/>
                </a:ext>
              </a:extLst>
            </p:cNvPr>
            <p:cNvSpPr>
              <a:spLocks noChangeArrowheads="1"/>
            </p:cNvSpPr>
            <p:nvPr/>
          </p:nvSpPr>
          <p:spPr bwMode="auto">
            <a:xfrm>
              <a:off x="1583" y="3244"/>
              <a:ext cx="433"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FF0000"/>
                  </a:solidFill>
                  <a:latin typeface="Times New Roman" panose="02020603050405020304" pitchFamily="18" charset="0"/>
                  <a:ea typeface="华文中宋" panose="02010600040101010101" pitchFamily="2" charset="-122"/>
                </a:rPr>
                <a:t>I′</a:t>
              </a:r>
              <a:endParaRPr kumimoji="0" lang="en-US" altLang="zh-CN" sz="1800">
                <a:latin typeface="Times New Roman" panose="02020603050405020304" pitchFamily="18" charset="0"/>
                <a:ea typeface="华文中宋" panose="02010600040101010101" pitchFamily="2" charset="-122"/>
              </a:endParaRPr>
            </a:p>
          </p:txBody>
        </p:sp>
        <p:sp>
          <p:nvSpPr>
            <p:cNvPr id="44043" name="Rectangle 56">
              <a:extLst>
                <a:ext uri="{FF2B5EF4-FFF2-40B4-BE49-F238E27FC236}">
                  <a16:creationId xmlns:a16="http://schemas.microsoft.com/office/drawing/2014/main" id="{88E3D23B-386B-0E40-A78D-23E7C3F676AC}"/>
                </a:ext>
              </a:extLst>
            </p:cNvPr>
            <p:cNvSpPr>
              <a:spLocks noChangeArrowheads="1"/>
            </p:cNvSpPr>
            <p:nvPr/>
          </p:nvSpPr>
          <p:spPr bwMode="auto">
            <a:xfrm>
              <a:off x="3165" y="3244"/>
              <a:ext cx="53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FF0000"/>
                  </a:solidFill>
                  <a:latin typeface="Times New Roman" panose="02020603050405020304" pitchFamily="18" charset="0"/>
                  <a:ea typeface="华文中宋" panose="02010600040101010101" pitchFamily="2" charset="-122"/>
                </a:rPr>
                <a:t>O′</a:t>
              </a:r>
              <a:endParaRPr kumimoji="0" lang="en-US" altLang="zh-CN" sz="1800">
                <a:latin typeface="Times New Roman" panose="02020603050405020304" pitchFamily="18" charset="0"/>
                <a:ea typeface="华文中宋" panose="02010600040101010101" pitchFamily="2" charset="-122"/>
              </a:endParaRPr>
            </a:p>
          </p:txBody>
        </p:sp>
        <p:sp>
          <p:nvSpPr>
            <p:cNvPr id="44044" name="Rectangle 57">
              <a:extLst>
                <a:ext uri="{FF2B5EF4-FFF2-40B4-BE49-F238E27FC236}">
                  <a16:creationId xmlns:a16="http://schemas.microsoft.com/office/drawing/2014/main" id="{459850D1-7648-3643-8F2B-108A3AD06417}"/>
                </a:ext>
              </a:extLst>
            </p:cNvPr>
            <p:cNvSpPr>
              <a:spLocks noChangeArrowheads="1"/>
            </p:cNvSpPr>
            <p:nvPr/>
          </p:nvSpPr>
          <p:spPr bwMode="auto">
            <a:xfrm>
              <a:off x="1655" y="2745"/>
              <a:ext cx="985"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FF0000"/>
                  </a:solidFill>
                  <a:latin typeface="华文中宋" panose="02010600040101010101" pitchFamily="2" charset="-122"/>
                  <a:ea typeface="华文中宋" panose="02010600040101010101" pitchFamily="2" charset="-122"/>
                </a:rPr>
                <a:t>问题</a:t>
              </a:r>
              <a:r>
                <a:rPr kumimoji="0" lang="zh-CN" altLang="en-US" sz="2600" b="1">
                  <a:solidFill>
                    <a:srgbClr val="FF0000"/>
                  </a:solidFill>
                  <a:latin typeface="Times New Roman" panose="02020603050405020304" pitchFamily="18" charset="0"/>
                  <a:ea typeface="华文中宋" panose="02010600040101010101" pitchFamily="2" charset="-122"/>
                </a:rPr>
                <a:t>∏</a:t>
              </a:r>
              <a:r>
                <a:rPr kumimoji="0" lang="en-US" altLang="zh-CN" sz="2600" b="1">
                  <a:solidFill>
                    <a:srgbClr val="FF0000"/>
                  </a:solidFill>
                  <a:latin typeface="Times New Roman" panose="02020603050405020304" pitchFamily="18" charset="0"/>
                  <a:ea typeface="华文中宋" panose="02010600040101010101" pitchFamily="2" charset="-122"/>
                </a:rPr>
                <a:t>′</a:t>
              </a:r>
              <a:endParaRPr kumimoji="0" lang="en-US" altLang="zh-CN" sz="1800">
                <a:latin typeface="Times New Roman" panose="02020603050405020304" pitchFamily="18" charset="0"/>
                <a:ea typeface="华文中宋" panose="02010600040101010101" pitchFamily="2" charset="-122"/>
              </a:endParaRPr>
            </a:p>
          </p:txBody>
        </p:sp>
        <p:sp>
          <p:nvSpPr>
            <p:cNvPr id="44045" name="Rectangle 58">
              <a:extLst>
                <a:ext uri="{FF2B5EF4-FFF2-40B4-BE49-F238E27FC236}">
                  <a16:creationId xmlns:a16="http://schemas.microsoft.com/office/drawing/2014/main" id="{8B6B934B-7378-BC45-B25A-E08B42F7C6FD}"/>
                </a:ext>
              </a:extLst>
            </p:cNvPr>
            <p:cNvSpPr>
              <a:spLocks noChangeArrowheads="1"/>
            </p:cNvSpPr>
            <p:nvPr/>
          </p:nvSpPr>
          <p:spPr bwMode="auto">
            <a:xfrm>
              <a:off x="360" y="2558"/>
              <a:ext cx="791"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dirty="0">
                  <a:solidFill>
                    <a:srgbClr val="000080"/>
                  </a:solidFill>
                  <a:latin typeface="华文中宋" panose="02010600040101010101" pitchFamily="2" charset="-122"/>
                  <a:ea typeface="华文中宋" panose="02010600040101010101" pitchFamily="2" charset="-122"/>
                </a:rPr>
                <a:t>问题</a:t>
              </a:r>
              <a:r>
                <a:rPr kumimoji="0" lang="zh-CN" altLang="en-US" sz="2600" b="1" dirty="0">
                  <a:solidFill>
                    <a:srgbClr val="000080"/>
                  </a:solidFill>
                  <a:latin typeface="Times New Roman" panose="02020603050405020304" pitchFamily="18" charset="0"/>
                  <a:ea typeface="华文中宋" panose="02010600040101010101" pitchFamily="2" charset="-122"/>
                </a:rPr>
                <a:t>∏</a:t>
              </a:r>
              <a:endParaRPr kumimoji="0" lang="zh-CN" altLang="en-US" sz="1800" dirty="0">
                <a:latin typeface="Times New Roman" panose="02020603050405020304" pitchFamily="18" charset="0"/>
                <a:ea typeface="华文中宋" panose="02010600040101010101" pitchFamily="2" charset="-122"/>
              </a:endParaRPr>
            </a:p>
          </p:txBody>
        </p:sp>
        <p:sp>
          <p:nvSpPr>
            <p:cNvPr id="44046" name="AutoShape 59">
              <a:extLst>
                <a:ext uri="{FF2B5EF4-FFF2-40B4-BE49-F238E27FC236}">
                  <a16:creationId xmlns:a16="http://schemas.microsoft.com/office/drawing/2014/main" id="{9D522D9A-0838-2741-B2BC-A4FE71A4A369}"/>
                </a:ext>
              </a:extLst>
            </p:cNvPr>
            <p:cNvSpPr>
              <a:spLocks noChangeArrowheads="1"/>
            </p:cNvSpPr>
            <p:nvPr/>
          </p:nvSpPr>
          <p:spPr bwMode="auto">
            <a:xfrm>
              <a:off x="360" y="2995"/>
              <a:ext cx="1152" cy="748"/>
            </a:xfrm>
            <a:prstGeom prst="rightArrow">
              <a:avLst>
                <a:gd name="adj1" fmla="val 50000"/>
                <a:gd name="adj2" fmla="val 38503"/>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000080"/>
                  </a:solidFill>
                  <a:latin typeface="华文中宋" panose="02010600040101010101" pitchFamily="2" charset="-122"/>
                  <a:ea typeface="华文中宋" panose="02010600040101010101" pitchFamily="2" charset="-122"/>
                </a:rPr>
                <a:t>输入转换</a:t>
              </a:r>
              <a:endParaRPr kumimoji="0" lang="zh-CN" altLang="en-US" sz="1800">
                <a:latin typeface="Times New Roman" panose="02020603050405020304" pitchFamily="18" charset="0"/>
                <a:ea typeface="华文中宋" panose="02010600040101010101" pitchFamily="2" charset="-122"/>
              </a:endParaRPr>
            </a:p>
          </p:txBody>
        </p:sp>
        <p:sp>
          <p:nvSpPr>
            <p:cNvPr id="44047" name="Rectangle 60">
              <a:extLst>
                <a:ext uri="{FF2B5EF4-FFF2-40B4-BE49-F238E27FC236}">
                  <a16:creationId xmlns:a16="http://schemas.microsoft.com/office/drawing/2014/main" id="{98618991-23AF-4842-AEA2-16743D5AD0D2}"/>
                </a:ext>
              </a:extLst>
            </p:cNvPr>
            <p:cNvSpPr>
              <a:spLocks noChangeArrowheads="1"/>
            </p:cNvSpPr>
            <p:nvPr/>
          </p:nvSpPr>
          <p:spPr bwMode="auto">
            <a:xfrm>
              <a:off x="4896" y="3168"/>
              <a:ext cx="287"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000080"/>
                  </a:solidFill>
                  <a:latin typeface="Times New Roman" panose="02020603050405020304" pitchFamily="18" charset="0"/>
                  <a:ea typeface="华文中宋" panose="02010600040101010101" pitchFamily="2" charset="-122"/>
                </a:rPr>
                <a:t>O</a:t>
              </a:r>
              <a:endParaRPr kumimoji="0" lang="en-US" altLang="zh-CN" sz="1800">
                <a:latin typeface="Times New Roman" panose="02020603050405020304" pitchFamily="18" charset="0"/>
                <a:ea typeface="华文中宋" panose="02010600040101010101" pitchFamily="2" charset="-122"/>
              </a:endParaRPr>
            </a:p>
          </p:txBody>
        </p:sp>
        <p:sp>
          <p:nvSpPr>
            <p:cNvPr id="44048" name="AutoShape 61">
              <a:extLst>
                <a:ext uri="{FF2B5EF4-FFF2-40B4-BE49-F238E27FC236}">
                  <a16:creationId xmlns:a16="http://schemas.microsoft.com/office/drawing/2014/main" id="{20E6BD2B-2F3F-814B-B8F2-7856EA010895}"/>
                </a:ext>
              </a:extLst>
            </p:cNvPr>
            <p:cNvSpPr>
              <a:spLocks noChangeArrowheads="1"/>
            </p:cNvSpPr>
            <p:nvPr/>
          </p:nvSpPr>
          <p:spPr bwMode="auto">
            <a:xfrm>
              <a:off x="3744" y="2976"/>
              <a:ext cx="1156" cy="748"/>
            </a:xfrm>
            <a:prstGeom prst="rightArrow">
              <a:avLst>
                <a:gd name="adj1" fmla="val 50000"/>
                <a:gd name="adj2" fmla="val 38636"/>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000080"/>
                  </a:solidFill>
                  <a:latin typeface="华文中宋" panose="02010600040101010101" pitchFamily="2" charset="-122"/>
                  <a:ea typeface="华文中宋" panose="02010600040101010101" pitchFamily="2" charset="-122"/>
                </a:rPr>
                <a:t>输出转换</a:t>
              </a:r>
              <a:endParaRPr kumimoji="0" lang="zh-CN" altLang="en-US" sz="1800">
                <a:latin typeface="Times New Roman" panose="02020603050405020304" pitchFamily="18" charset="0"/>
                <a:ea typeface="华文中宋" panose="02010600040101010101" pitchFamily="2" charset="-122"/>
              </a:endParaRPr>
            </a:p>
          </p:txBody>
        </p:sp>
        <p:sp>
          <p:nvSpPr>
            <p:cNvPr id="44049" name="Line 53">
              <a:extLst>
                <a:ext uri="{FF2B5EF4-FFF2-40B4-BE49-F238E27FC236}">
                  <a16:creationId xmlns:a16="http://schemas.microsoft.com/office/drawing/2014/main" id="{145D09E6-57D9-6146-AC17-56798F0F1F11}"/>
                </a:ext>
              </a:extLst>
            </p:cNvPr>
            <p:cNvSpPr>
              <a:spLocks noChangeShapeType="1"/>
            </p:cNvSpPr>
            <p:nvPr/>
          </p:nvSpPr>
          <p:spPr bwMode="auto">
            <a:xfrm>
              <a:off x="1871" y="3431"/>
              <a:ext cx="28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
        <p:nvSpPr>
          <p:cNvPr id="44036" name="Slide Number Placeholder 1">
            <a:extLst>
              <a:ext uri="{FF2B5EF4-FFF2-40B4-BE49-F238E27FC236}">
                <a16:creationId xmlns:a16="http://schemas.microsoft.com/office/drawing/2014/main" id="{6BCD68AF-B384-3A43-982D-87B70F4F9DC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97138CF-837D-7140-8479-88FCA7B6459F}" type="slidenum">
              <a:rPr kumimoji="0" lang="zh-CN" altLang="en-US" sz="1400"/>
              <a:pPr>
                <a:spcBef>
                  <a:spcPct val="0"/>
                </a:spcBef>
                <a:buClrTx/>
                <a:buSzTx/>
                <a:buFontTx/>
                <a:buNone/>
              </a:pPr>
              <a:t>21</a:t>
            </a:fld>
            <a:endParaRPr kumimoji="0" lang="en-US" altLang="zh-CN" sz="1400"/>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31B126E-39AB-D14D-A789-9C088A506F7D}"/>
              </a:ext>
            </a:extLst>
          </p:cNvPr>
          <p:cNvSpPr>
            <a:spLocks noGrp="1" noChangeArrowheads="1"/>
          </p:cNvSpPr>
          <p:nvPr>
            <p:ph type="title"/>
          </p:nvPr>
        </p:nvSpPr>
        <p:spPr/>
        <p:txBody>
          <a:bodyPr/>
          <a:lstStyle/>
          <a:p>
            <a:r>
              <a:rPr lang="zh-CN" altLang="en-US" dirty="0"/>
              <a:t>多项式时间</a:t>
            </a:r>
            <a:r>
              <a:rPr lang="zh-CN" altLang="en-US" dirty="0"/>
              <a:t>变换（归约） </a:t>
            </a:r>
            <a:endParaRPr lang="zh-CN" altLang="en-US" dirty="0"/>
          </a:p>
        </p:txBody>
      </p:sp>
      <p:sp>
        <p:nvSpPr>
          <p:cNvPr id="45058" name="Rectangle 3">
            <a:extLst>
              <a:ext uri="{FF2B5EF4-FFF2-40B4-BE49-F238E27FC236}">
                <a16:creationId xmlns:a16="http://schemas.microsoft.com/office/drawing/2014/main" id="{64FF8A76-9904-F847-8F53-668697C4356B}"/>
              </a:ext>
            </a:extLst>
          </p:cNvPr>
          <p:cNvSpPr>
            <a:spLocks noGrp="1" noChangeArrowheads="1"/>
          </p:cNvSpPr>
          <p:nvPr>
            <p:ph type="body" idx="1"/>
          </p:nvPr>
        </p:nvSpPr>
        <p:spPr>
          <a:xfrm>
            <a:off x="783772" y="1903413"/>
            <a:ext cx="8160204" cy="4114800"/>
          </a:xfrm>
        </p:spPr>
        <p:txBody>
          <a:bodyPr/>
          <a:lstStyle/>
          <a:p>
            <a:pPr>
              <a:lnSpc>
                <a:spcPct val="120000"/>
              </a:lnSpc>
            </a:pPr>
            <a:r>
              <a:rPr lang="zh-CN" altLang="en-US" sz="2800" dirty="0"/>
              <a:t>定义</a:t>
            </a:r>
            <a:r>
              <a:rPr lang="en-US" altLang="zh-CN" sz="2800" dirty="0"/>
              <a:t>(</a:t>
            </a:r>
            <a:r>
              <a:rPr lang="zh-CN" altLang="en-US" sz="2800" dirty="0">
                <a:solidFill>
                  <a:srgbClr val="FF0000"/>
                </a:solidFill>
              </a:rPr>
              <a:t>多项式时间变换</a:t>
            </a:r>
            <a:r>
              <a:rPr lang="en-US" altLang="zh-CN" sz="2800" dirty="0"/>
              <a:t>):</a:t>
            </a:r>
            <a:r>
              <a:rPr lang="zh-CN" altLang="en-US" sz="2800" dirty="0"/>
              <a:t>若在</a:t>
            </a:r>
            <a:r>
              <a:rPr lang="en-US" altLang="zh-CN" sz="2800" dirty="0">
                <a:latin typeface="Times New Roman" panose="02020603050405020304" pitchFamily="18" charset="0"/>
              </a:rPr>
              <a:t>O(</a:t>
            </a:r>
            <a:r>
              <a:rPr lang="en-US" altLang="zh-CN" sz="2800" dirty="0" err="1">
                <a:latin typeface="Times New Roman" panose="02020603050405020304" pitchFamily="18" charset="0"/>
              </a:rPr>
              <a:t>τ</a:t>
            </a:r>
            <a:r>
              <a:rPr lang="en-US" altLang="zh-CN" sz="2800" dirty="0">
                <a:latin typeface="Times New Roman" panose="02020603050405020304" pitchFamily="18" charset="0"/>
              </a:rPr>
              <a:t>(n))</a:t>
            </a:r>
            <a:r>
              <a:rPr lang="zh-CN" altLang="en-US" sz="2800" dirty="0">
                <a:latin typeface="Times New Roman" panose="02020603050405020304" pitchFamily="18" charset="0"/>
              </a:rPr>
              <a:t>时间内完成上述输入</a:t>
            </a:r>
            <a:r>
              <a:rPr lang="en-US" altLang="zh-CN" sz="2800" dirty="0">
                <a:latin typeface="Times New Roman" panose="02020603050405020304" pitchFamily="18" charset="0"/>
              </a:rPr>
              <a:t>/</a:t>
            </a:r>
            <a:r>
              <a:rPr lang="zh-CN" altLang="en-US" sz="2800" dirty="0">
                <a:latin typeface="Times New Roman" panose="02020603050405020304" pitchFamily="18" charset="0"/>
              </a:rPr>
              <a:t>输出转换，则称问题∏以</a:t>
            </a:r>
            <a:r>
              <a:rPr lang="en-US" altLang="zh-CN" sz="2800" dirty="0" err="1">
                <a:latin typeface="Times New Roman" panose="02020603050405020304" pitchFamily="18" charset="0"/>
              </a:rPr>
              <a:t>τ</a:t>
            </a:r>
            <a:r>
              <a:rPr lang="en-US" altLang="zh-CN" sz="2800" dirty="0">
                <a:latin typeface="Times New Roman" panose="02020603050405020304" pitchFamily="18" charset="0"/>
              </a:rPr>
              <a:t>(n)</a:t>
            </a:r>
            <a:r>
              <a:rPr lang="zh-CN" altLang="en-US" sz="2800" dirty="0"/>
              <a:t>时间变换到问题∏</a:t>
            </a:r>
            <a:r>
              <a:rPr lang="en-US" altLang="zh-CN" sz="2800" dirty="0"/>
              <a:t>′</a:t>
            </a:r>
            <a:r>
              <a:rPr lang="zh-CN" altLang="en-US" sz="2800" dirty="0"/>
              <a:t>，记为</a:t>
            </a:r>
            <a:endParaRPr lang="zh-CN" altLang="en-US" sz="2800" dirty="0">
              <a:latin typeface="Times New Roman" panose="02020603050405020304" pitchFamily="18" charset="0"/>
            </a:endParaRPr>
          </a:p>
          <a:p>
            <a:pPr algn="ctr">
              <a:lnSpc>
                <a:spcPct val="120000"/>
              </a:lnSpc>
              <a:buFontTx/>
              <a:buNone/>
            </a:pPr>
            <a:r>
              <a:rPr lang="zh-CN" altLang="en-US" sz="2800" dirty="0">
                <a:latin typeface="Times New Roman" panose="02020603050405020304" pitchFamily="18" charset="0"/>
              </a:rPr>
              <a:t>∏∝</a:t>
            </a:r>
            <a:r>
              <a:rPr lang="en-US" altLang="zh-CN" sz="2800" baseline="-25000" dirty="0" err="1">
                <a:solidFill>
                  <a:srgbClr val="FF0000"/>
                </a:solidFill>
                <a:latin typeface="Times New Roman" panose="02020603050405020304" pitchFamily="18" charset="0"/>
              </a:rPr>
              <a:t>τ</a:t>
            </a:r>
            <a:r>
              <a:rPr lang="en-US" altLang="zh-CN" sz="2800" baseline="-25000" dirty="0">
                <a:solidFill>
                  <a:srgbClr val="FF0000"/>
                </a:solidFill>
                <a:latin typeface="Times New Roman" panose="02020603050405020304" pitchFamily="18" charset="0"/>
              </a:rPr>
              <a:t>(n)</a:t>
            </a:r>
            <a:r>
              <a:rPr lang="en-US" altLang="zh-CN" sz="2800" dirty="0">
                <a:latin typeface="Times New Roman" panose="02020603050405020304" pitchFamily="18" charset="0"/>
              </a:rPr>
              <a:t>∏′</a:t>
            </a:r>
          </a:p>
          <a:p>
            <a:pPr>
              <a:lnSpc>
                <a:spcPct val="120000"/>
              </a:lnSpc>
            </a:pPr>
            <a:r>
              <a:rPr lang="zh-CN" altLang="en-US" sz="2800" dirty="0"/>
              <a:t>其中，</a:t>
            </a:r>
            <a:r>
              <a:rPr lang="en-US" altLang="zh-CN" sz="2800" dirty="0">
                <a:latin typeface="Times New Roman" panose="02020603050405020304" pitchFamily="18" charset="0"/>
              </a:rPr>
              <a:t>n</a:t>
            </a:r>
            <a:r>
              <a:rPr lang="zh-CN" altLang="en-US" sz="2800" dirty="0">
                <a:latin typeface="Times New Roman" panose="02020603050405020304" pitchFamily="18" charset="0"/>
              </a:rPr>
              <a:t>为问题规模；若在多项式时间内完成上述转换，则称问题∏以多项式时间变换到问题∏</a:t>
            </a:r>
            <a:r>
              <a:rPr lang="en-US" altLang="zh-CN" sz="2800" dirty="0">
                <a:latin typeface="Times New Roman" panose="02020603050405020304" pitchFamily="18" charset="0"/>
              </a:rPr>
              <a:t>′</a:t>
            </a:r>
            <a:r>
              <a:rPr lang="zh-CN" altLang="en-US" sz="2800" dirty="0">
                <a:latin typeface="Times New Roman" panose="02020603050405020304" pitchFamily="18" charset="0"/>
              </a:rPr>
              <a:t>，记为</a:t>
            </a:r>
          </a:p>
          <a:p>
            <a:pPr algn="ctr">
              <a:lnSpc>
                <a:spcPct val="120000"/>
              </a:lnSpc>
              <a:buFontTx/>
              <a:buNone/>
            </a:pPr>
            <a:r>
              <a:rPr lang="zh-CN" altLang="en-US" sz="2800" dirty="0">
                <a:latin typeface="Times New Roman" panose="02020603050405020304" pitchFamily="18" charset="0"/>
              </a:rPr>
              <a:t>∏∝</a:t>
            </a:r>
            <a:r>
              <a:rPr lang="en-US" altLang="zh-CN" sz="2800" baseline="-25000" dirty="0">
                <a:solidFill>
                  <a:srgbClr val="FF0000"/>
                </a:solidFill>
                <a:latin typeface="Times New Roman" panose="02020603050405020304" pitchFamily="18" charset="0"/>
              </a:rPr>
              <a:t>poly</a:t>
            </a:r>
            <a:r>
              <a:rPr lang="en-US" altLang="zh-CN" sz="2800" dirty="0">
                <a:latin typeface="Times New Roman" panose="02020603050405020304" pitchFamily="18" charset="0"/>
              </a:rPr>
              <a:t>∏′</a:t>
            </a:r>
          </a:p>
        </p:txBody>
      </p:sp>
      <p:sp>
        <p:nvSpPr>
          <p:cNvPr id="45059" name="Slide Number Placeholder 1">
            <a:extLst>
              <a:ext uri="{FF2B5EF4-FFF2-40B4-BE49-F238E27FC236}">
                <a16:creationId xmlns:a16="http://schemas.microsoft.com/office/drawing/2014/main" id="{1BEB9542-4648-F341-B775-037B1426D22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1C5B15-B408-454B-814A-9C8028A391D2}" type="slidenum">
              <a:rPr kumimoji="0" lang="zh-CN" altLang="en-US" sz="1400"/>
              <a:pPr>
                <a:spcBef>
                  <a:spcPct val="0"/>
                </a:spcBef>
                <a:buClrTx/>
                <a:buSzTx/>
                <a:buFontTx/>
                <a:buNone/>
              </a:pPr>
              <a:t>22</a:t>
            </a:fld>
            <a:endParaRPr kumimoji="0" lang="en-US" altLang="zh-CN" sz="1400"/>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31B126E-39AB-D14D-A789-9C088A506F7D}"/>
              </a:ext>
            </a:extLst>
          </p:cNvPr>
          <p:cNvSpPr>
            <a:spLocks noGrp="1" noChangeArrowheads="1"/>
          </p:cNvSpPr>
          <p:nvPr>
            <p:ph type="title"/>
          </p:nvPr>
        </p:nvSpPr>
        <p:spPr/>
        <p:txBody>
          <a:bodyPr/>
          <a:lstStyle/>
          <a:p>
            <a:r>
              <a:rPr lang="zh-CN" altLang="en-US" dirty="0"/>
              <a:t>多项式时间</a:t>
            </a:r>
            <a:r>
              <a:rPr lang="zh-CN" altLang="en-US" dirty="0"/>
              <a:t>变换（归约） </a:t>
            </a:r>
            <a:endParaRPr lang="zh-CN" altLang="en-US" dirty="0"/>
          </a:p>
        </p:txBody>
      </p:sp>
      <p:sp>
        <p:nvSpPr>
          <p:cNvPr id="45058" name="Rectangle 3">
            <a:extLst>
              <a:ext uri="{FF2B5EF4-FFF2-40B4-BE49-F238E27FC236}">
                <a16:creationId xmlns:a16="http://schemas.microsoft.com/office/drawing/2014/main" id="{64FF8A76-9904-F847-8F53-668697C4356B}"/>
              </a:ext>
            </a:extLst>
          </p:cNvPr>
          <p:cNvSpPr>
            <a:spLocks noGrp="1" noChangeArrowheads="1"/>
          </p:cNvSpPr>
          <p:nvPr>
            <p:ph type="body" idx="1"/>
          </p:nvPr>
        </p:nvSpPr>
        <p:spPr>
          <a:xfrm>
            <a:off x="783771" y="1989101"/>
            <a:ext cx="8160204" cy="839787"/>
          </a:xfrm>
        </p:spPr>
        <p:txBody>
          <a:bodyPr/>
          <a:lstStyle/>
          <a:p>
            <a:pPr>
              <a:lnSpc>
                <a:spcPct val="120000"/>
              </a:lnSpc>
            </a:pPr>
            <a:r>
              <a:rPr lang="zh-CN" altLang="en-US" sz="2800" dirty="0" smtClean="0">
                <a:latin typeface="Times New Roman" panose="02020603050405020304" pitchFamily="18" charset="0"/>
              </a:rPr>
              <a:t>∏∝</a:t>
            </a:r>
            <a:r>
              <a:rPr lang="en-US" altLang="zh-CN" sz="2800" baseline="-25000" dirty="0">
                <a:solidFill>
                  <a:srgbClr val="FF0000"/>
                </a:solidFill>
                <a:latin typeface="Times New Roman" panose="02020603050405020304" pitchFamily="18" charset="0"/>
              </a:rPr>
              <a:t>poly</a:t>
            </a:r>
            <a:r>
              <a:rPr lang="en-US" altLang="zh-CN" sz="2800" dirty="0">
                <a:latin typeface="Times New Roman" panose="02020603050405020304" pitchFamily="18" charset="0"/>
              </a:rPr>
              <a:t>∏′</a:t>
            </a:r>
          </a:p>
        </p:txBody>
      </p:sp>
      <p:sp>
        <p:nvSpPr>
          <p:cNvPr id="45059" name="Slide Number Placeholder 1">
            <a:extLst>
              <a:ext uri="{FF2B5EF4-FFF2-40B4-BE49-F238E27FC236}">
                <a16:creationId xmlns:a16="http://schemas.microsoft.com/office/drawing/2014/main" id="{1BEB9542-4648-F341-B775-037B1426D22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1C5B15-B408-454B-814A-9C8028A391D2}" type="slidenum">
              <a:rPr kumimoji="0" lang="zh-CN" altLang="en-US" sz="1400"/>
              <a:pPr>
                <a:spcBef>
                  <a:spcPct val="0"/>
                </a:spcBef>
                <a:buClrTx/>
                <a:buSzTx/>
                <a:buFontTx/>
                <a:buNone/>
              </a:pPr>
              <a:t>23</a:t>
            </a:fld>
            <a:endParaRPr kumimoji="0" lang="en-US" altLang="zh-CN" sz="1400"/>
          </a:p>
        </p:txBody>
      </p:sp>
      <p:grpSp>
        <p:nvGrpSpPr>
          <p:cNvPr id="5" name="Group 62">
            <a:extLst>
              <a:ext uri="{FF2B5EF4-FFF2-40B4-BE49-F238E27FC236}">
                <a16:creationId xmlns:a16="http://schemas.microsoft.com/office/drawing/2014/main" id="{BB40CBD0-71E1-B045-9D61-BFAB1C0A6287}"/>
              </a:ext>
            </a:extLst>
          </p:cNvPr>
          <p:cNvGrpSpPr>
            <a:grpSpLocks/>
          </p:cNvGrpSpPr>
          <p:nvPr/>
        </p:nvGrpSpPr>
        <p:grpSpPr bwMode="auto">
          <a:xfrm>
            <a:off x="718750" y="3521037"/>
            <a:ext cx="8116887" cy="2178050"/>
            <a:chOff x="144" y="2496"/>
            <a:chExt cx="5113" cy="1372"/>
          </a:xfrm>
        </p:grpSpPr>
        <p:sp>
          <p:nvSpPr>
            <p:cNvPr id="6" name="Rectangle 49">
              <a:extLst>
                <a:ext uri="{FF2B5EF4-FFF2-40B4-BE49-F238E27FC236}">
                  <a16:creationId xmlns:a16="http://schemas.microsoft.com/office/drawing/2014/main" id="{79BC515E-6712-3140-B353-D8971DD51D60}"/>
                </a:ext>
              </a:extLst>
            </p:cNvPr>
            <p:cNvSpPr>
              <a:spLocks noChangeArrowheads="1"/>
            </p:cNvSpPr>
            <p:nvPr/>
          </p:nvSpPr>
          <p:spPr bwMode="auto">
            <a:xfrm>
              <a:off x="145" y="2496"/>
              <a:ext cx="5112" cy="1372"/>
            </a:xfrm>
            <a:prstGeom prst="rect">
              <a:avLst/>
            </a:prstGeom>
            <a:solidFill>
              <a:srgbClr val="FFFFFF"/>
            </a:solidFill>
            <a:ln w="28575">
              <a:solidFill>
                <a:srgbClr val="000000"/>
              </a:solidFill>
              <a:prstDash val="dashDot"/>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7" name="Rectangle 50">
              <a:extLst>
                <a:ext uri="{FF2B5EF4-FFF2-40B4-BE49-F238E27FC236}">
                  <a16:creationId xmlns:a16="http://schemas.microsoft.com/office/drawing/2014/main" id="{185379A8-D5C8-0548-BFE7-C957C10E6100}"/>
                </a:ext>
              </a:extLst>
            </p:cNvPr>
            <p:cNvSpPr>
              <a:spLocks noChangeArrowheads="1"/>
            </p:cNvSpPr>
            <p:nvPr/>
          </p:nvSpPr>
          <p:spPr bwMode="auto">
            <a:xfrm>
              <a:off x="144" y="3244"/>
              <a:ext cx="287"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000080"/>
                  </a:solidFill>
                  <a:latin typeface="Times New Roman" panose="02020603050405020304" pitchFamily="18" charset="0"/>
                  <a:ea typeface="华文中宋" panose="02010600040101010101" pitchFamily="2" charset="-122"/>
                </a:rPr>
                <a:t>I</a:t>
              </a:r>
              <a:endParaRPr kumimoji="0" lang="en-US" altLang="zh-CN" sz="1800">
                <a:latin typeface="Times New Roman" panose="02020603050405020304" pitchFamily="18" charset="0"/>
                <a:ea typeface="华文中宋" panose="02010600040101010101" pitchFamily="2" charset="-122"/>
              </a:endParaRPr>
            </a:p>
          </p:txBody>
        </p:sp>
        <p:sp>
          <p:nvSpPr>
            <p:cNvPr id="8" name="Rectangle 51">
              <a:extLst>
                <a:ext uri="{FF2B5EF4-FFF2-40B4-BE49-F238E27FC236}">
                  <a16:creationId xmlns:a16="http://schemas.microsoft.com/office/drawing/2014/main" id="{2978C308-02E5-194D-9644-B7BB9155CCD3}"/>
                </a:ext>
              </a:extLst>
            </p:cNvPr>
            <p:cNvSpPr>
              <a:spLocks noChangeArrowheads="1"/>
            </p:cNvSpPr>
            <p:nvPr/>
          </p:nvSpPr>
          <p:spPr bwMode="auto">
            <a:xfrm>
              <a:off x="1512" y="2683"/>
              <a:ext cx="2184" cy="1060"/>
            </a:xfrm>
            <a:prstGeom prst="rect">
              <a:avLst/>
            </a:prstGeom>
            <a:solidFill>
              <a:srgbClr val="FFFFFF"/>
            </a:solidFill>
            <a:ln w="28575">
              <a:solidFill>
                <a:srgbClr val="FF0000"/>
              </a:solidFill>
              <a:prstDash val="dash"/>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9" name="Rectangle 52">
              <a:extLst>
                <a:ext uri="{FF2B5EF4-FFF2-40B4-BE49-F238E27FC236}">
                  <a16:creationId xmlns:a16="http://schemas.microsoft.com/office/drawing/2014/main" id="{A251A360-33AA-DA4C-8878-61A32AFF9646}"/>
                </a:ext>
              </a:extLst>
            </p:cNvPr>
            <p:cNvSpPr>
              <a:spLocks noChangeArrowheads="1"/>
            </p:cNvSpPr>
            <p:nvPr/>
          </p:nvSpPr>
          <p:spPr bwMode="auto">
            <a:xfrm>
              <a:off x="2158" y="3244"/>
              <a:ext cx="719" cy="3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FF0000"/>
                  </a:solidFill>
                  <a:latin typeface="华文中宋" panose="02010600040101010101" pitchFamily="2" charset="-122"/>
                  <a:ea typeface="华文中宋" panose="02010600040101010101" pitchFamily="2" charset="-122"/>
                </a:rPr>
                <a:t>算法</a:t>
              </a:r>
              <a:r>
                <a:rPr kumimoji="0" lang="en-US" altLang="zh-CN" sz="2600" b="1">
                  <a:solidFill>
                    <a:srgbClr val="FF0000"/>
                  </a:solidFill>
                  <a:latin typeface="Times New Roman" panose="02020603050405020304" pitchFamily="18" charset="0"/>
                  <a:ea typeface="华文中宋" panose="02010600040101010101" pitchFamily="2" charset="-122"/>
                </a:rPr>
                <a:t>A</a:t>
              </a:r>
              <a:endParaRPr kumimoji="0" lang="en-US" altLang="zh-CN" sz="1800">
                <a:latin typeface="Times New Roman" panose="02020603050405020304" pitchFamily="18" charset="0"/>
                <a:ea typeface="华文中宋" panose="02010600040101010101" pitchFamily="2" charset="-122"/>
              </a:endParaRPr>
            </a:p>
          </p:txBody>
        </p:sp>
        <p:sp>
          <p:nvSpPr>
            <p:cNvPr id="10" name="Line 54">
              <a:extLst>
                <a:ext uri="{FF2B5EF4-FFF2-40B4-BE49-F238E27FC236}">
                  <a16:creationId xmlns:a16="http://schemas.microsoft.com/office/drawing/2014/main" id="{423BF932-C2F2-7C41-A3DB-9FA617D3876A}"/>
                </a:ext>
              </a:extLst>
            </p:cNvPr>
            <p:cNvSpPr>
              <a:spLocks noChangeShapeType="1"/>
            </p:cNvSpPr>
            <p:nvPr/>
          </p:nvSpPr>
          <p:spPr bwMode="auto">
            <a:xfrm>
              <a:off x="2877" y="3431"/>
              <a:ext cx="288"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 name="Rectangle 55">
              <a:extLst>
                <a:ext uri="{FF2B5EF4-FFF2-40B4-BE49-F238E27FC236}">
                  <a16:creationId xmlns:a16="http://schemas.microsoft.com/office/drawing/2014/main" id="{C6BA3D9D-114D-3043-BB84-78BA0A48EBA7}"/>
                </a:ext>
              </a:extLst>
            </p:cNvPr>
            <p:cNvSpPr>
              <a:spLocks noChangeArrowheads="1"/>
            </p:cNvSpPr>
            <p:nvPr/>
          </p:nvSpPr>
          <p:spPr bwMode="auto">
            <a:xfrm>
              <a:off x="1583" y="3244"/>
              <a:ext cx="433"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FF0000"/>
                  </a:solidFill>
                  <a:latin typeface="Times New Roman" panose="02020603050405020304" pitchFamily="18" charset="0"/>
                  <a:ea typeface="华文中宋" panose="02010600040101010101" pitchFamily="2" charset="-122"/>
                </a:rPr>
                <a:t>I′</a:t>
              </a:r>
              <a:endParaRPr kumimoji="0" lang="en-US" altLang="zh-CN" sz="1800">
                <a:latin typeface="Times New Roman" panose="02020603050405020304" pitchFamily="18" charset="0"/>
                <a:ea typeface="华文中宋" panose="02010600040101010101" pitchFamily="2" charset="-122"/>
              </a:endParaRPr>
            </a:p>
          </p:txBody>
        </p:sp>
        <p:sp>
          <p:nvSpPr>
            <p:cNvPr id="12" name="Rectangle 56">
              <a:extLst>
                <a:ext uri="{FF2B5EF4-FFF2-40B4-BE49-F238E27FC236}">
                  <a16:creationId xmlns:a16="http://schemas.microsoft.com/office/drawing/2014/main" id="{88E3D23B-386B-0E40-A78D-23E7C3F676AC}"/>
                </a:ext>
              </a:extLst>
            </p:cNvPr>
            <p:cNvSpPr>
              <a:spLocks noChangeArrowheads="1"/>
            </p:cNvSpPr>
            <p:nvPr/>
          </p:nvSpPr>
          <p:spPr bwMode="auto">
            <a:xfrm>
              <a:off x="3165" y="3244"/>
              <a:ext cx="53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FF0000"/>
                  </a:solidFill>
                  <a:latin typeface="Times New Roman" panose="02020603050405020304" pitchFamily="18" charset="0"/>
                  <a:ea typeface="华文中宋" panose="02010600040101010101" pitchFamily="2" charset="-122"/>
                </a:rPr>
                <a:t>O′</a:t>
              </a:r>
              <a:endParaRPr kumimoji="0" lang="en-US" altLang="zh-CN" sz="1800">
                <a:latin typeface="Times New Roman" panose="02020603050405020304" pitchFamily="18" charset="0"/>
                <a:ea typeface="华文中宋" panose="02010600040101010101" pitchFamily="2" charset="-122"/>
              </a:endParaRPr>
            </a:p>
          </p:txBody>
        </p:sp>
        <p:sp>
          <p:nvSpPr>
            <p:cNvPr id="13" name="Rectangle 57">
              <a:extLst>
                <a:ext uri="{FF2B5EF4-FFF2-40B4-BE49-F238E27FC236}">
                  <a16:creationId xmlns:a16="http://schemas.microsoft.com/office/drawing/2014/main" id="{459850D1-7648-3643-8F2B-108A3AD06417}"/>
                </a:ext>
              </a:extLst>
            </p:cNvPr>
            <p:cNvSpPr>
              <a:spLocks noChangeArrowheads="1"/>
            </p:cNvSpPr>
            <p:nvPr/>
          </p:nvSpPr>
          <p:spPr bwMode="auto">
            <a:xfrm>
              <a:off x="1655" y="2745"/>
              <a:ext cx="985"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FF0000"/>
                  </a:solidFill>
                  <a:latin typeface="华文中宋" panose="02010600040101010101" pitchFamily="2" charset="-122"/>
                  <a:ea typeface="华文中宋" panose="02010600040101010101" pitchFamily="2" charset="-122"/>
                </a:rPr>
                <a:t>问题</a:t>
              </a:r>
              <a:r>
                <a:rPr kumimoji="0" lang="zh-CN" altLang="en-US" sz="2600" b="1">
                  <a:solidFill>
                    <a:srgbClr val="FF0000"/>
                  </a:solidFill>
                  <a:latin typeface="Times New Roman" panose="02020603050405020304" pitchFamily="18" charset="0"/>
                  <a:ea typeface="华文中宋" panose="02010600040101010101" pitchFamily="2" charset="-122"/>
                </a:rPr>
                <a:t>∏</a:t>
              </a:r>
              <a:r>
                <a:rPr kumimoji="0" lang="en-US" altLang="zh-CN" sz="2600" b="1">
                  <a:solidFill>
                    <a:srgbClr val="FF0000"/>
                  </a:solidFill>
                  <a:latin typeface="Times New Roman" panose="02020603050405020304" pitchFamily="18" charset="0"/>
                  <a:ea typeface="华文中宋" panose="02010600040101010101" pitchFamily="2" charset="-122"/>
                </a:rPr>
                <a:t>′</a:t>
              </a:r>
              <a:endParaRPr kumimoji="0" lang="en-US" altLang="zh-CN" sz="1800">
                <a:latin typeface="Times New Roman" panose="02020603050405020304" pitchFamily="18" charset="0"/>
                <a:ea typeface="华文中宋" panose="02010600040101010101" pitchFamily="2" charset="-122"/>
              </a:endParaRPr>
            </a:p>
          </p:txBody>
        </p:sp>
        <p:sp>
          <p:nvSpPr>
            <p:cNvPr id="14" name="Rectangle 58">
              <a:extLst>
                <a:ext uri="{FF2B5EF4-FFF2-40B4-BE49-F238E27FC236}">
                  <a16:creationId xmlns:a16="http://schemas.microsoft.com/office/drawing/2014/main" id="{8B6B934B-7378-BC45-B25A-E08B42F7C6FD}"/>
                </a:ext>
              </a:extLst>
            </p:cNvPr>
            <p:cNvSpPr>
              <a:spLocks noChangeArrowheads="1"/>
            </p:cNvSpPr>
            <p:nvPr/>
          </p:nvSpPr>
          <p:spPr bwMode="auto">
            <a:xfrm>
              <a:off x="360" y="2558"/>
              <a:ext cx="791"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dirty="0">
                  <a:solidFill>
                    <a:srgbClr val="000080"/>
                  </a:solidFill>
                  <a:latin typeface="华文中宋" panose="02010600040101010101" pitchFamily="2" charset="-122"/>
                  <a:ea typeface="华文中宋" panose="02010600040101010101" pitchFamily="2" charset="-122"/>
                </a:rPr>
                <a:t>问题</a:t>
              </a:r>
              <a:r>
                <a:rPr kumimoji="0" lang="zh-CN" altLang="en-US" sz="2600" b="1" dirty="0">
                  <a:solidFill>
                    <a:srgbClr val="000080"/>
                  </a:solidFill>
                  <a:latin typeface="Times New Roman" panose="02020603050405020304" pitchFamily="18" charset="0"/>
                  <a:ea typeface="华文中宋" panose="02010600040101010101" pitchFamily="2" charset="-122"/>
                </a:rPr>
                <a:t>∏</a:t>
              </a:r>
              <a:endParaRPr kumimoji="0" lang="zh-CN" altLang="en-US" sz="1800" dirty="0">
                <a:latin typeface="Times New Roman" panose="02020603050405020304" pitchFamily="18" charset="0"/>
                <a:ea typeface="华文中宋" panose="02010600040101010101" pitchFamily="2" charset="-122"/>
              </a:endParaRPr>
            </a:p>
          </p:txBody>
        </p:sp>
        <p:sp>
          <p:nvSpPr>
            <p:cNvPr id="15" name="AutoShape 59">
              <a:extLst>
                <a:ext uri="{FF2B5EF4-FFF2-40B4-BE49-F238E27FC236}">
                  <a16:creationId xmlns:a16="http://schemas.microsoft.com/office/drawing/2014/main" id="{9D522D9A-0838-2741-B2BC-A4FE71A4A369}"/>
                </a:ext>
              </a:extLst>
            </p:cNvPr>
            <p:cNvSpPr>
              <a:spLocks noChangeArrowheads="1"/>
            </p:cNvSpPr>
            <p:nvPr/>
          </p:nvSpPr>
          <p:spPr bwMode="auto">
            <a:xfrm>
              <a:off x="360" y="2995"/>
              <a:ext cx="1152" cy="748"/>
            </a:xfrm>
            <a:prstGeom prst="rightArrow">
              <a:avLst>
                <a:gd name="adj1" fmla="val 50000"/>
                <a:gd name="adj2" fmla="val 38503"/>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000080"/>
                  </a:solidFill>
                  <a:latin typeface="华文中宋" panose="02010600040101010101" pitchFamily="2" charset="-122"/>
                  <a:ea typeface="华文中宋" panose="02010600040101010101" pitchFamily="2" charset="-122"/>
                </a:rPr>
                <a:t>输入转换</a:t>
              </a:r>
              <a:endParaRPr kumimoji="0" lang="zh-CN" altLang="en-US" sz="1800">
                <a:latin typeface="Times New Roman" panose="02020603050405020304" pitchFamily="18" charset="0"/>
                <a:ea typeface="华文中宋" panose="02010600040101010101" pitchFamily="2" charset="-122"/>
              </a:endParaRPr>
            </a:p>
          </p:txBody>
        </p:sp>
        <p:sp>
          <p:nvSpPr>
            <p:cNvPr id="16" name="Rectangle 60">
              <a:extLst>
                <a:ext uri="{FF2B5EF4-FFF2-40B4-BE49-F238E27FC236}">
                  <a16:creationId xmlns:a16="http://schemas.microsoft.com/office/drawing/2014/main" id="{98618991-23AF-4842-AEA2-16743D5AD0D2}"/>
                </a:ext>
              </a:extLst>
            </p:cNvPr>
            <p:cNvSpPr>
              <a:spLocks noChangeArrowheads="1"/>
            </p:cNvSpPr>
            <p:nvPr/>
          </p:nvSpPr>
          <p:spPr bwMode="auto">
            <a:xfrm>
              <a:off x="4896" y="3168"/>
              <a:ext cx="287"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600" b="1">
                  <a:solidFill>
                    <a:srgbClr val="000080"/>
                  </a:solidFill>
                  <a:latin typeface="Times New Roman" panose="02020603050405020304" pitchFamily="18" charset="0"/>
                  <a:ea typeface="华文中宋" panose="02010600040101010101" pitchFamily="2" charset="-122"/>
                </a:rPr>
                <a:t>O</a:t>
              </a:r>
              <a:endParaRPr kumimoji="0" lang="en-US" altLang="zh-CN" sz="1800">
                <a:latin typeface="Times New Roman" panose="02020603050405020304" pitchFamily="18" charset="0"/>
                <a:ea typeface="华文中宋" panose="02010600040101010101" pitchFamily="2" charset="-122"/>
              </a:endParaRPr>
            </a:p>
          </p:txBody>
        </p:sp>
        <p:sp>
          <p:nvSpPr>
            <p:cNvPr id="17" name="AutoShape 61">
              <a:extLst>
                <a:ext uri="{FF2B5EF4-FFF2-40B4-BE49-F238E27FC236}">
                  <a16:creationId xmlns:a16="http://schemas.microsoft.com/office/drawing/2014/main" id="{20E6BD2B-2F3F-814B-B8F2-7856EA010895}"/>
                </a:ext>
              </a:extLst>
            </p:cNvPr>
            <p:cNvSpPr>
              <a:spLocks noChangeArrowheads="1"/>
            </p:cNvSpPr>
            <p:nvPr/>
          </p:nvSpPr>
          <p:spPr bwMode="auto">
            <a:xfrm>
              <a:off x="3744" y="2976"/>
              <a:ext cx="1156" cy="748"/>
            </a:xfrm>
            <a:prstGeom prst="rightArrow">
              <a:avLst>
                <a:gd name="adj1" fmla="val 50000"/>
                <a:gd name="adj2" fmla="val 38636"/>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600" b="1">
                  <a:solidFill>
                    <a:srgbClr val="000080"/>
                  </a:solidFill>
                  <a:latin typeface="华文中宋" panose="02010600040101010101" pitchFamily="2" charset="-122"/>
                  <a:ea typeface="华文中宋" panose="02010600040101010101" pitchFamily="2" charset="-122"/>
                </a:rPr>
                <a:t>输出转换</a:t>
              </a:r>
              <a:endParaRPr kumimoji="0" lang="zh-CN" altLang="en-US" sz="1800">
                <a:latin typeface="Times New Roman" panose="02020603050405020304" pitchFamily="18" charset="0"/>
                <a:ea typeface="华文中宋" panose="02010600040101010101" pitchFamily="2" charset="-122"/>
              </a:endParaRPr>
            </a:p>
          </p:txBody>
        </p:sp>
        <p:sp>
          <p:nvSpPr>
            <p:cNvPr id="18" name="Line 53">
              <a:extLst>
                <a:ext uri="{FF2B5EF4-FFF2-40B4-BE49-F238E27FC236}">
                  <a16:creationId xmlns:a16="http://schemas.microsoft.com/office/drawing/2014/main" id="{145D09E6-57D9-6146-AC17-56798F0F1F11}"/>
                </a:ext>
              </a:extLst>
            </p:cNvPr>
            <p:cNvSpPr>
              <a:spLocks noChangeShapeType="1"/>
            </p:cNvSpPr>
            <p:nvPr/>
          </p:nvSpPr>
          <p:spPr bwMode="auto">
            <a:xfrm>
              <a:off x="1871" y="3431"/>
              <a:ext cx="28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
        <p:nvSpPr>
          <p:cNvPr id="3" name="云形 2"/>
          <p:cNvSpPr/>
          <p:nvPr/>
        </p:nvSpPr>
        <p:spPr bwMode="auto">
          <a:xfrm>
            <a:off x="6036059" y="1977060"/>
            <a:ext cx="2495707" cy="1469175"/>
          </a:xfrm>
          <a:prstGeom prst="cloud">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p:sp>
        <p:nvSpPr>
          <p:cNvPr id="4" name="矩形 3"/>
          <p:cNvSpPr/>
          <p:nvPr/>
        </p:nvSpPr>
        <p:spPr>
          <a:xfrm>
            <a:off x="6314803" y="2202908"/>
            <a:ext cx="1938221" cy="1089529"/>
          </a:xfrm>
          <a:prstGeom prst="rect">
            <a:avLst/>
          </a:prstGeom>
        </p:spPr>
        <p:txBody>
          <a:bodyPr wrap="square">
            <a:spAutoFit/>
          </a:bodyPr>
          <a:lstStyle/>
          <a:p>
            <a:pPr>
              <a:lnSpc>
                <a:spcPct val="120000"/>
              </a:lnSpc>
            </a:pPr>
            <a:r>
              <a:rPr lang="zh-CN" altLang="en-US" dirty="0" smtClean="0">
                <a:solidFill>
                  <a:srgbClr val="FF0000"/>
                </a:solidFill>
              </a:rPr>
              <a:t>可以多次调用算法</a:t>
            </a:r>
            <a:r>
              <a:rPr lang="en-US" altLang="zh-CN" dirty="0" smtClean="0">
                <a:solidFill>
                  <a:srgbClr val="FF0000"/>
                </a:solidFill>
              </a:rPr>
              <a:t>A</a:t>
            </a:r>
            <a:r>
              <a:rPr lang="zh-CN" altLang="en-US" dirty="0" smtClean="0">
                <a:solidFill>
                  <a:srgbClr val="FF0000"/>
                </a:solidFill>
              </a:rPr>
              <a:t>，但是调用次数是多项式次</a:t>
            </a:r>
            <a:endParaRPr lang="zh-CN" altLang="en-US" dirty="0">
              <a:solidFill>
                <a:srgbClr val="FF0000"/>
              </a:solidFill>
            </a:endParaRPr>
          </a:p>
        </p:txBody>
      </p:sp>
    </p:spTree>
    <p:extLst>
      <p:ext uri="{BB962C8B-B14F-4D97-AF65-F5344CB8AC3E}">
        <p14:creationId xmlns:p14="http://schemas.microsoft.com/office/powerpoint/2010/main" val="3669752821"/>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FF847017-06B4-B14C-95BC-92B99C85B1B5}"/>
              </a:ext>
            </a:extLst>
          </p:cNvPr>
          <p:cNvSpPr>
            <a:spLocks noGrp="1" noChangeArrowheads="1"/>
          </p:cNvSpPr>
          <p:nvPr>
            <p:ph type="title"/>
          </p:nvPr>
        </p:nvSpPr>
        <p:spPr/>
        <p:txBody>
          <a:bodyPr/>
          <a:lstStyle/>
          <a:p>
            <a:r>
              <a:rPr lang="zh-CN" altLang="en-US"/>
              <a:t>举例：多项式时间变换</a:t>
            </a:r>
          </a:p>
        </p:txBody>
      </p:sp>
      <p:sp>
        <p:nvSpPr>
          <p:cNvPr id="339971" name="Rectangle 3">
            <a:extLst>
              <a:ext uri="{FF2B5EF4-FFF2-40B4-BE49-F238E27FC236}">
                <a16:creationId xmlns:a16="http://schemas.microsoft.com/office/drawing/2014/main" id="{5FB51AFA-0959-814F-A85C-32031AF13F30}"/>
              </a:ext>
            </a:extLst>
          </p:cNvPr>
          <p:cNvSpPr>
            <a:spLocks noGrp="1" noChangeArrowheads="1"/>
          </p:cNvSpPr>
          <p:nvPr>
            <p:ph type="body" idx="1"/>
          </p:nvPr>
        </p:nvSpPr>
        <p:spPr>
          <a:xfrm>
            <a:off x="869180" y="2030776"/>
            <a:ext cx="7772400" cy="4114800"/>
          </a:xfrm>
        </p:spPr>
        <p:txBody>
          <a:bodyPr/>
          <a:lstStyle/>
          <a:p>
            <a:pPr>
              <a:lnSpc>
                <a:spcPct val="120000"/>
              </a:lnSpc>
              <a:buFontTx/>
              <a:buNone/>
            </a:pPr>
            <a:r>
              <a:rPr lang="en-US" altLang="zh-CN" sz="2000" b="1" dirty="0"/>
              <a:t>   </a:t>
            </a:r>
            <a:r>
              <a:rPr lang="zh-CN" altLang="en-US" sz="2000" b="1" dirty="0">
                <a:solidFill>
                  <a:srgbClr val="FF0000"/>
                </a:solidFill>
                <a:latin typeface="Times New Roman" panose="02020603050405020304" pitchFamily="18" charset="0"/>
              </a:rPr>
              <a:t>排序问题</a:t>
            </a:r>
            <a:r>
              <a:rPr lang="zh-CN" altLang="en-US" sz="2000" dirty="0">
                <a:latin typeface="Times New Roman" panose="02020603050405020304" pitchFamily="18" charset="0"/>
              </a:rPr>
              <a:t>的算法</a:t>
            </a:r>
            <a:r>
              <a:rPr lang="en-US" altLang="zh-CN" sz="2000" dirty="0">
                <a:latin typeface="Times New Roman" panose="02020603050405020304" pitchFamily="18" charset="0"/>
              </a:rPr>
              <a:t>A</a:t>
            </a:r>
            <a:r>
              <a:rPr lang="zh-CN" altLang="en-US" sz="2000" dirty="0">
                <a:latin typeface="Times New Roman" panose="02020603050405020304" pitchFamily="18" charset="0"/>
              </a:rPr>
              <a:t>，输入为</a:t>
            </a:r>
            <a:r>
              <a:rPr lang="en-US" altLang="zh-CN" sz="2000" dirty="0">
                <a:latin typeface="Times New Roman" panose="02020603050405020304" pitchFamily="18" charset="0"/>
              </a:rPr>
              <a:t>x</a:t>
            </a:r>
            <a:r>
              <a:rPr lang="en-US" altLang="zh-CN" sz="2000" baseline="-25000" dirty="0">
                <a:latin typeface="Times New Roman" panose="02020603050405020304" pitchFamily="18" charset="0"/>
              </a:rPr>
              <a:t>1</a:t>
            </a:r>
            <a:r>
              <a:rPr lang="en-US" altLang="zh-CN" sz="2000" dirty="0">
                <a:latin typeface="Times New Roman" panose="02020603050405020304" pitchFamily="18" charset="0"/>
              </a:rPr>
              <a:t>, x</a:t>
            </a:r>
            <a:r>
              <a:rPr lang="en-US" altLang="zh-CN" sz="2000" baseline="-25000" dirty="0">
                <a:latin typeface="Times New Roman" panose="02020603050405020304" pitchFamily="18" charset="0"/>
              </a:rPr>
              <a:t>2</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x</a:t>
            </a:r>
            <a:r>
              <a:rPr lang="en-US" altLang="zh-CN" sz="2000" baseline="-25000" dirty="0" err="1">
                <a:latin typeface="Times New Roman" panose="02020603050405020304" pitchFamily="18" charset="0"/>
              </a:rPr>
              <a:t>n</a:t>
            </a:r>
            <a:r>
              <a:rPr lang="en-US" altLang="zh-CN" sz="2000" dirty="0">
                <a:latin typeface="Times New Roman" panose="02020603050405020304" pitchFamily="18" charset="0"/>
              </a:rPr>
              <a:t>, </a:t>
            </a:r>
            <a:r>
              <a:rPr lang="zh-CN" altLang="en-US" sz="2000" dirty="0">
                <a:latin typeface="Times New Roman" panose="02020603050405020304" pitchFamily="18" charset="0"/>
              </a:rPr>
              <a:t>输出为非降序序列</a:t>
            </a:r>
            <a:r>
              <a:rPr lang="en-US" altLang="zh-CN" sz="2000" dirty="0">
                <a:latin typeface="Times New Roman" panose="02020603050405020304" pitchFamily="18" charset="0"/>
              </a:rPr>
              <a:t>x</a:t>
            </a:r>
            <a:r>
              <a:rPr lang="en-US" altLang="zh-CN" sz="2000" baseline="-25000" dirty="0">
                <a:latin typeface="Times New Roman" panose="02020603050405020304" pitchFamily="18" charset="0"/>
              </a:rPr>
              <a:t>i1</a:t>
            </a:r>
            <a:r>
              <a:rPr lang="en-US" altLang="zh-CN" sz="2000" dirty="0">
                <a:latin typeface="Times New Roman" panose="02020603050405020304" pitchFamily="18" charset="0"/>
              </a:rPr>
              <a:t>≤</a:t>
            </a:r>
            <a:r>
              <a:rPr lang="en-US" altLang="zh-CN" sz="2000" baseline="-25000" dirty="0">
                <a:latin typeface="Times New Roman" panose="02020603050405020304" pitchFamily="18" charset="0"/>
              </a:rPr>
              <a:t> </a:t>
            </a:r>
            <a:r>
              <a:rPr lang="en-US" altLang="zh-CN" sz="2000" dirty="0">
                <a:latin typeface="Times New Roman" panose="02020603050405020304" pitchFamily="18" charset="0"/>
              </a:rPr>
              <a:t>x</a:t>
            </a:r>
            <a:r>
              <a:rPr lang="en-US" altLang="zh-CN" sz="2000" baseline="-25000" dirty="0">
                <a:latin typeface="Times New Roman" panose="02020603050405020304" pitchFamily="18" charset="0"/>
              </a:rPr>
              <a:t>i2</a:t>
            </a:r>
            <a:r>
              <a:rPr lang="en-US" altLang="zh-CN" sz="2000" dirty="0">
                <a:latin typeface="Times New Roman" panose="02020603050405020304" pitchFamily="18" charset="0"/>
              </a:rPr>
              <a:t> ≤... ≤ </a:t>
            </a:r>
            <a:r>
              <a:rPr lang="en-US" altLang="zh-CN" sz="2000" dirty="0" err="1">
                <a:latin typeface="Times New Roman" panose="02020603050405020304" pitchFamily="18" charset="0"/>
              </a:rPr>
              <a:t>x</a:t>
            </a:r>
            <a:r>
              <a:rPr lang="en-US" altLang="zh-CN" sz="2000" baseline="-25000" dirty="0" err="1">
                <a:latin typeface="Times New Roman" panose="02020603050405020304" pitchFamily="18" charset="0"/>
              </a:rPr>
              <a:t>in</a:t>
            </a:r>
            <a:r>
              <a:rPr lang="en-US" altLang="zh-CN" sz="2000" dirty="0">
                <a:latin typeface="Times New Roman" panose="02020603050405020304" pitchFamily="18" charset="0"/>
              </a:rPr>
              <a:t> </a:t>
            </a:r>
            <a:r>
              <a:rPr lang="zh-CN" altLang="en-US" sz="2000" dirty="0">
                <a:latin typeface="Times New Roman" panose="02020603050405020304" pitchFamily="18" charset="0"/>
              </a:rPr>
              <a:t>；</a:t>
            </a:r>
          </a:p>
          <a:p>
            <a:pPr>
              <a:lnSpc>
                <a:spcPct val="120000"/>
              </a:lnSpc>
              <a:buFontTx/>
              <a:buNone/>
            </a:pPr>
            <a:r>
              <a:rPr lang="zh-CN" altLang="en-US" sz="2000" dirty="0">
                <a:solidFill>
                  <a:srgbClr val="FF0000"/>
                </a:solidFill>
                <a:latin typeface="Times New Roman" panose="02020603050405020304" pitchFamily="18" charset="0"/>
              </a:rPr>
              <a:t>    </a:t>
            </a:r>
            <a:r>
              <a:rPr lang="zh-CN" altLang="en-US" sz="2000" b="1" dirty="0">
                <a:solidFill>
                  <a:srgbClr val="FF0000"/>
                </a:solidFill>
                <a:latin typeface="Times New Roman" panose="02020603050405020304" pitchFamily="18" charset="0"/>
              </a:rPr>
              <a:t>配对问题</a:t>
            </a:r>
            <a:r>
              <a:rPr lang="zh-CN" altLang="en-US" sz="2000" dirty="0">
                <a:latin typeface="Times New Roman" panose="02020603050405020304" pitchFamily="18" charset="0"/>
              </a:rPr>
              <a:t>∏：输入两组数</a:t>
            </a:r>
            <a:r>
              <a:rPr lang="en-US" altLang="zh-CN" sz="2000" dirty="0">
                <a:latin typeface="Times New Roman" panose="02020603050405020304" pitchFamily="18" charset="0"/>
              </a:rPr>
              <a:t>X=(x</a:t>
            </a:r>
            <a:r>
              <a:rPr lang="en-US" altLang="zh-CN" sz="2000" baseline="-25000" dirty="0">
                <a:latin typeface="Times New Roman" panose="02020603050405020304" pitchFamily="18" charset="0"/>
              </a:rPr>
              <a:t>1</a:t>
            </a:r>
            <a:r>
              <a:rPr lang="en-US" altLang="zh-CN" sz="2000" dirty="0">
                <a:latin typeface="Times New Roman" panose="02020603050405020304" pitchFamily="18" charset="0"/>
              </a:rPr>
              <a:t>, x</a:t>
            </a:r>
            <a:r>
              <a:rPr lang="en-US" altLang="zh-CN" sz="2000" baseline="-25000" dirty="0">
                <a:latin typeface="Times New Roman" panose="02020603050405020304" pitchFamily="18" charset="0"/>
              </a:rPr>
              <a:t>2</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x</a:t>
            </a:r>
            <a:r>
              <a:rPr lang="en-US" altLang="zh-CN" sz="2000" baseline="-25000" dirty="0" err="1">
                <a:latin typeface="Times New Roman" panose="02020603050405020304" pitchFamily="18" charset="0"/>
              </a:rPr>
              <a:t>n</a:t>
            </a:r>
            <a:r>
              <a:rPr lang="en-US" altLang="zh-CN" sz="2000" dirty="0">
                <a:latin typeface="Times New Roman" panose="02020603050405020304" pitchFamily="18" charset="0"/>
              </a:rPr>
              <a:t>,)</a:t>
            </a:r>
            <a:r>
              <a:rPr lang="zh-CN" altLang="en-US" sz="2000" dirty="0">
                <a:latin typeface="Times New Roman" panose="02020603050405020304" pitchFamily="18" charset="0"/>
              </a:rPr>
              <a:t>和</a:t>
            </a:r>
            <a:r>
              <a:rPr lang="en-US" altLang="zh-CN" sz="2000" dirty="0">
                <a:latin typeface="Times New Roman" panose="02020603050405020304" pitchFamily="18" charset="0"/>
              </a:rPr>
              <a:t>Y=(y</a:t>
            </a:r>
            <a:r>
              <a:rPr lang="en-US" altLang="zh-CN" sz="2000" baseline="-25000" dirty="0">
                <a:latin typeface="Times New Roman" panose="02020603050405020304" pitchFamily="18" charset="0"/>
              </a:rPr>
              <a:t>1</a:t>
            </a:r>
            <a:r>
              <a:rPr lang="en-US" altLang="zh-CN" sz="2000" dirty="0">
                <a:latin typeface="Times New Roman" panose="02020603050405020304" pitchFamily="18" charset="0"/>
              </a:rPr>
              <a:t>, y</a:t>
            </a:r>
            <a:r>
              <a:rPr lang="en-US" altLang="zh-CN" sz="2000" baseline="-25000" dirty="0">
                <a:latin typeface="Times New Roman" panose="02020603050405020304" pitchFamily="18" charset="0"/>
              </a:rPr>
              <a:t>2</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y</a:t>
            </a:r>
            <a:r>
              <a:rPr lang="en-US" altLang="zh-CN" sz="2000" baseline="-25000" dirty="0" err="1">
                <a:latin typeface="Times New Roman" panose="02020603050405020304" pitchFamily="18" charset="0"/>
              </a:rPr>
              <a:t>n</a:t>
            </a:r>
            <a:r>
              <a:rPr lang="en-US" altLang="zh-CN" sz="2000" dirty="0">
                <a:latin typeface="Times New Roman" panose="02020603050405020304" pitchFamily="18" charset="0"/>
              </a:rPr>
              <a:t>,)</a:t>
            </a:r>
            <a:r>
              <a:rPr lang="zh-CN" altLang="en-US" sz="2000" dirty="0">
                <a:latin typeface="Times New Roman" panose="02020603050405020304" pitchFamily="18" charset="0"/>
              </a:rPr>
              <a:t>，输出是两组元素的非降序依次配对。</a:t>
            </a:r>
          </a:p>
          <a:p>
            <a:pPr>
              <a:lnSpc>
                <a:spcPct val="120000"/>
              </a:lnSpc>
              <a:buFontTx/>
              <a:buNone/>
            </a:pPr>
            <a:endParaRPr lang="zh-CN" altLang="en-US" sz="2000" dirty="0">
              <a:latin typeface="Times New Roman" panose="02020603050405020304" pitchFamily="18" charset="0"/>
            </a:endParaRPr>
          </a:p>
          <a:p>
            <a:pPr>
              <a:lnSpc>
                <a:spcPct val="120000"/>
              </a:lnSpc>
              <a:buFontTx/>
              <a:buNone/>
            </a:pPr>
            <a:r>
              <a:rPr lang="zh-CN" altLang="en-US" sz="2000" dirty="0">
                <a:latin typeface="Times New Roman" panose="02020603050405020304" pitchFamily="18" charset="0"/>
              </a:rPr>
              <a:t>    求解配对问题，需要进行三个变换</a:t>
            </a:r>
          </a:p>
          <a:p>
            <a:pPr lvl="1">
              <a:lnSpc>
                <a:spcPct val="120000"/>
              </a:lnSpc>
              <a:buFont typeface="Wingdings" pitchFamily="2" charset="2"/>
              <a:buChar char="Ø"/>
            </a:pPr>
            <a:r>
              <a:rPr lang="zh-CN" altLang="en-US" sz="1800" dirty="0">
                <a:latin typeface="Times New Roman" panose="02020603050405020304" pitchFamily="18" charset="0"/>
              </a:rPr>
              <a:t>将配对问题的输入</a:t>
            </a:r>
            <a:r>
              <a:rPr lang="en-US" altLang="zh-CN" sz="1800" dirty="0">
                <a:latin typeface="Times New Roman" panose="02020603050405020304" pitchFamily="18" charset="0"/>
              </a:rPr>
              <a:t>X,Y</a:t>
            </a:r>
            <a:r>
              <a:rPr lang="zh-CN" altLang="en-US" sz="1800" dirty="0">
                <a:latin typeface="Times New Roman" panose="02020603050405020304" pitchFamily="18" charset="0"/>
              </a:rPr>
              <a:t>变成排序问题的两个输入</a:t>
            </a:r>
            <a:r>
              <a:rPr lang="en-US" altLang="zh-CN" sz="1800" dirty="0">
                <a:latin typeface="Times New Roman" panose="02020603050405020304" pitchFamily="18" charset="0"/>
              </a:rPr>
              <a:t>I</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I</a:t>
            </a:r>
            <a:r>
              <a:rPr lang="en-US" altLang="zh-CN" sz="1800" baseline="-25000" dirty="0">
                <a:latin typeface="Times New Roman" panose="02020603050405020304" pitchFamily="18" charset="0"/>
              </a:rPr>
              <a:t>2′</a:t>
            </a:r>
            <a:r>
              <a:rPr lang="en-US" altLang="zh-CN" sz="1800" dirty="0">
                <a:latin typeface="Times New Roman" panose="02020603050405020304" pitchFamily="18" charset="0"/>
              </a:rPr>
              <a:t> </a:t>
            </a:r>
            <a:r>
              <a:rPr lang="zh-CN" altLang="en-US" sz="1800" dirty="0">
                <a:latin typeface="Times New Roman" panose="02020603050405020304" pitchFamily="18" charset="0"/>
              </a:rPr>
              <a:t>；</a:t>
            </a:r>
          </a:p>
          <a:p>
            <a:pPr lvl="1">
              <a:lnSpc>
                <a:spcPct val="120000"/>
              </a:lnSpc>
              <a:buFont typeface="Wingdings" pitchFamily="2" charset="2"/>
              <a:buChar char="Ø"/>
            </a:pPr>
            <a:r>
              <a:rPr lang="zh-CN" altLang="en-US" sz="1800" dirty="0">
                <a:latin typeface="Times New Roman" panose="02020603050405020304" pitchFamily="18" charset="0"/>
              </a:rPr>
              <a:t>应用算法</a:t>
            </a:r>
            <a:r>
              <a:rPr lang="en-US" altLang="zh-CN" sz="1800" dirty="0">
                <a:latin typeface="Times New Roman" panose="02020603050405020304" pitchFamily="18" charset="0"/>
              </a:rPr>
              <a:t>A</a:t>
            </a:r>
            <a:r>
              <a:rPr lang="zh-CN" altLang="en-US" sz="1800" dirty="0">
                <a:latin typeface="Times New Roman" panose="02020603050405020304" pitchFamily="18" charset="0"/>
              </a:rPr>
              <a:t>对</a:t>
            </a:r>
            <a:r>
              <a:rPr lang="en-US" altLang="zh-CN" sz="1800" dirty="0">
                <a:latin typeface="Times New Roman" panose="02020603050405020304" pitchFamily="18" charset="0"/>
              </a:rPr>
              <a:t>I</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I</a:t>
            </a:r>
            <a:r>
              <a:rPr lang="en-US" altLang="zh-CN" sz="1800" baseline="-25000" dirty="0">
                <a:latin typeface="Times New Roman" panose="02020603050405020304" pitchFamily="18" charset="0"/>
              </a:rPr>
              <a:t>2′</a:t>
            </a:r>
            <a:r>
              <a:rPr lang="zh-CN" altLang="en-US" sz="1800" dirty="0">
                <a:latin typeface="Times New Roman" panose="02020603050405020304" pitchFamily="18" charset="0"/>
              </a:rPr>
              <a:t>分别排序，得到两个排序输出</a:t>
            </a:r>
            <a:r>
              <a:rPr lang="en-US" altLang="zh-CN" sz="1800" dirty="0">
                <a:latin typeface="Times New Roman" panose="02020603050405020304" pitchFamily="18" charset="0"/>
              </a:rPr>
              <a:t>O</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O</a:t>
            </a:r>
            <a:r>
              <a:rPr lang="en-US" altLang="zh-CN" sz="1800" baseline="-25000" dirty="0">
                <a:latin typeface="Times New Roman" panose="02020603050405020304" pitchFamily="18" charset="0"/>
              </a:rPr>
              <a:t>2′</a:t>
            </a:r>
            <a:r>
              <a:rPr lang="en-US" altLang="zh-CN" sz="1800" dirty="0">
                <a:latin typeface="Times New Roman" panose="02020603050405020304" pitchFamily="18" charset="0"/>
              </a:rPr>
              <a:t> </a:t>
            </a:r>
            <a:r>
              <a:rPr lang="zh-CN" altLang="en-US" sz="1800" dirty="0">
                <a:latin typeface="Times New Roman" panose="02020603050405020304" pitchFamily="18" charset="0"/>
              </a:rPr>
              <a:t>；</a:t>
            </a:r>
          </a:p>
          <a:p>
            <a:pPr lvl="1">
              <a:lnSpc>
                <a:spcPct val="120000"/>
              </a:lnSpc>
              <a:buFont typeface="Wingdings" pitchFamily="2" charset="2"/>
              <a:buChar char="Ø"/>
            </a:pPr>
            <a:r>
              <a:rPr lang="zh-CN" altLang="en-US" sz="1800" dirty="0">
                <a:latin typeface="Times New Roman" panose="02020603050405020304" pitchFamily="18" charset="0"/>
              </a:rPr>
              <a:t>将两个排序输出</a:t>
            </a:r>
            <a:r>
              <a:rPr lang="en-US" altLang="zh-CN" sz="1800" dirty="0">
                <a:latin typeface="Times New Roman" panose="02020603050405020304" pitchFamily="18" charset="0"/>
              </a:rPr>
              <a:t>O</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O</a:t>
            </a:r>
            <a:r>
              <a:rPr lang="en-US" altLang="zh-CN" sz="1800" baseline="-25000" dirty="0">
                <a:latin typeface="Times New Roman" panose="02020603050405020304" pitchFamily="18" charset="0"/>
              </a:rPr>
              <a:t>2′</a:t>
            </a:r>
            <a:r>
              <a:rPr lang="zh-CN" altLang="en-US" sz="1800" dirty="0">
                <a:latin typeface="Times New Roman" panose="02020603050405020304" pitchFamily="18" charset="0"/>
              </a:rPr>
              <a:t>转换成配对问题的输出</a:t>
            </a:r>
            <a:r>
              <a:rPr lang="en-US" altLang="zh-CN" sz="1800" dirty="0">
                <a:latin typeface="Times New Roman" panose="02020603050405020304" pitchFamily="18" charset="0"/>
              </a:rPr>
              <a:t>O</a:t>
            </a:r>
            <a:r>
              <a:rPr lang="zh-CN" altLang="en-US" sz="1800" dirty="0">
                <a:latin typeface="Times New Roman" panose="02020603050405020304" pitchFamily="18" charset="0"/>
              </a:rPr>
              <a:t>。</a:t>
            </a:r>
            <a:endParaRPr lang="en-US" altLang="zh-CN" sz="1800" dirty="0">
              <a:latin typeface="Times New Roman" panose="02020603050405020304" pitchFamily="18" charset="0"/>
            </a:endParaRPr>
          </a:p>
          <a:p>
            <a:pPr lvl="1">
              <a:lnSpc>
                <a:spcPct val="120000"/>
              </a:lnSpc>
              <a:buFont typeface="Wingdings" pitchFamily="2" charset="2"/>
              <a:buChar char="Ø"/>
            </a:pPr>
            <a:r>
              <a:rPr lang="en-US" altLang="zh-CN" sz="1800" dirty="0">
                <a:latin typeface="Times New Roman" panose="02020603050405020304" pitchFamily="18" charset="0"/>
              </a:rPr>
              <a:t>O</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O</a:t>
            </a:r>
            <a:r>
              <a:rPr lang="en-US" altLang="zh-CN" sz="1800" baseline="-25000" dirty="0">
                <a:latin typeface="Times New Roman" panose="02020603050405020304" pitchFamily="18" charset="0"/>
              </a:rPr>
              <a:t>2′</a:t>
            </a:r>
            <a:r>
              <a:rPr lang="zh-CN" altLang="en-US" sz="1800" dirty="0">
                <a:latin typeface="Times New Roman" panose="02020603050405020304" pitchFamily="18" charset="0"/>
              </a:rPr>
              <a:t>是</a:t>
            </a:r>
            <a:r>
              <a:rPr lang="en-US" altLang="zh-CN" sz="1800" dirty="0">
                <a:latin typeface="Times New Roman" panose="02020603050405020304" pitchFamily="18" charset="0"/>
              </a:rPr>
              <a:t>I</a:t>
            </a:r>
            <a:r>
              <a:rPr lang="en-US" altLang="zh-CN" sz="1800" baseline="-25000" dirty="0">
                <a:latin typeface="Times New Roman" panose="02020603050405020304" pitchFamily="18" charset="0"/>
              </a:rPr>
              <a:t>1′</a:t>
            </a:r>
            <a:r>
              <a:rPr lang="en-US" altLang="zh-CN" sz="1800" dirty="0">
                <a:latin typeface="Times New Roman" panose="02020603050405020304" pitchFamily="18" charset="0"/>
              </a:rPr>
              <a:t>, I</a:t>
            </a:r>
            <a:r>
              <a:rPr lang="en-US" altLang="zh-CN" sz="1800" baseline="-25000" dirty="0">
                <a:latin typeface="Times New Roman" panose="02020603050405020304" pitchFamily="18" charset="0"/>
              </a:rPr>
              <a:t>2′</a:t>
            </a:r>
            <a:r>
              <a:rPr lang="en-US" altLang="zh-CN" sz="1800" dirty="0">
                <a:latin typeface="Times New Roman" panose="02020603050405020304" pitchFamily="18" charset="0"/>
              </a:rPr>
              <a:t> </a:t>
            </a:r>
            <a:r>
              <a:rPr lang="zh-CN" altLang="en-US" sz="1800" dirty="0">
                <a:latin typeface="Times New Roman" panose="02020603050405020304" pitchFamily="18" charset="0"/>
              </a:rPr>
              <a:t>的解，当且仅当</a:t>
            </a:r>
            <a:r>
              <a:rPr lang="en-US" altLang="zh-CN" sz="1800" dirty="0">
                <a:latin typeface="Times New Roman" panose="02020603050405020304" pitchFamily="18" charset="0"/>
              </a:rPr>
              <a:t>O</a:t>
            </a:r>
            <a:r>
              <a:rPr lang="zh-CN" altLang="en-US" sz="1800" dirty="0">
                <a:latin typeface="Times New Roman" panose="02020603050405020304" pitchFamily="18" charset="0"/>
              </a:rPr>
              <a:t>是</a:t>
            </a:r>
            <a:r>
              <a:rPr lang="en-US" altLang="zh-CN" sz="1800" dirty="0">
                <a:latin typeface="Times New Roman" panose="02020603050405020304" pitchFamily="18" charset="0"/>
              </a:rPr>
              <a:t>X,Y</a:t>
            </a:r>
            <a:r>
              <a:rPr lang="zh-CN" altLang="en-US" sz="1800" dirty="0">
                <a:latin typeface="Times New Roman" panose="02020603050405020304" pitchFamily="18" charset="0"/>
              </a:rPr>
              <a:t>的解</a:t>
            </a:r>
          </a:p>
          <a:p>
            <a:pPr lvl="1">
              <a:lnSpc>
                <a:spcPct val="120000"/>
              </a:lnSpc>
              <a:buFont typeface="Wingdings" pitchFamily="2" charset="2"/>
              <a:buNone/>
            </a:pPr>
            <a:r>
              <a:rPr lang="zh-CN" altLang="en-US" sz="2400" dirty="0">
                <a:latin typeface="Times New Roman" panose="02020603050405020304" pitchFamily="18" charset="0"/>
              </a:rPr>
              <a:t>这些操作可以在</a:t>
            </a:r>
            <a:r>
              <a:rPr lang="zh-CN" altLang="en-US" sz="2400" dirty="0">
                <a:solidFill>
                  <a:srgbClr val="FF0000"/>
                </a:solidFill>
                <a:latin typeface="Times New Roman" panose="02020603050405020304" pitchFamily="18" charset="0"/>
              </a:rPr>
              <a:t>多项式时间</a:t>
            </a:r>
            <a:r>
              <a:rPr lang="zh-CN" altLang="en-US" sz="2400" dirty="0">
                <a:latin typeface="Times New Roman" panose="02020603050405020304" pitchFamily="18" charset="0"/>
              </a:rPr>
              <a:t>内完成。</a:t>
            </a:r>
          </a:p>
        </p:txBody>
      </p:sp>
      <p:sp>
        <p:nvSpPr>
          <p:cNvPr id="46083" name="Slide Number Placeholder 1">
            <a:extLst>
              <a:ext uri="{FF2B5EF4-FFF2-40B4-BE49-F238E27FC236}">
                <a16:creationId xmlns:a16="http://schemas.microsoft.com/office/drawing/2014/main" id="{1287AC8B-592D-8940-B010-CD3DFDF8E3F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7EE2F1-0CDA-DB4B-8B5C-95B19B1D3028}" type="slidenum">
              <a:rPr kumimoji="0" lang="zh-CN" altLang="en-US" sz="1400"/>
              <a:pPr>
                <a:spcBef>
                  <a:spcPct val="0"/>
                </a:spcBef>
                <a:buClrTx/>
                <a:buSzTx/>
                <a:buFontTx/>
                <a:buNone/>
              </a:pPr>
              <a:t>24</a:t>
            </a:fld>
            <a:endParaRPr kumimoji="0" lang="en-US" altLang="zh-CN" sz="1400"/>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4827-5488-1346-B071-1AB76B3087EE}"/>
              </a:ext>
            </a:extLst>
          </p:cNvPr>
          <p:cNvSpPr>
            <a:spLocks noGrp="1"/>
          </p:cNvSpPr>
          <p:nvPr>
            <p:ph type="title"/>
          </p:nvPr>
        </p:nvSpPr>
        <p:spPr/>
        <p:txBody>
          <a:bodyPr/>
          <a:lstStyle/>
          <a:p>
            <a:r>
              <a:rPr lang="zh-CN" altLang="en-US" dirty="0"/>
              <a:t>多项式时间变换 </a:t>
            </a:r>
            <a:endParaRPr lang="en-CN" dirty="0"/>
          </a:p>
        </p:txBody>
      </p:sp>
      <p:pic>
        <p:nvPicPr>
          <p:cNvPr id="6" name="Content Placeholder 5" descr="A picture containing text&#10;&#10;Description automatically generated">
            <a:extLst>
              <a:ext uri="{FF2B5EF4-FFF2-40B4-BE49-F238E27FC236}">
                <a16:creationId xmlns:a16="http://schemas.microsoft.com/office/drawing/2014/main" id="{96C8E23D-AD4B-2145-A2F0-2827FC9FDE32}"/>
              </a:ext>
            </a:extLst>
          </p:cNvPr>
          <p:cNvPicPr>
            <a:picLocks noGrp="1" noChangeAspect="1"/>
          </p:cNvPicPr>
          <p:nvPr>
            <p:ph idx="1"/>
          </p:nvPr>
        </p:nvPicPr>
        <p:blipFill>
          <a:blip r:embed="rId2"/>
          <a:stretch>
            <a:fillRect/>
          </a:stretch>
        </p:blipFill>
        <p:spPr>
          <a:xfrm>
            <a:off x="0" y="2458347"/>
            <a:ext cx="9390579" cy="1422478"/>
          </a:xfrm>
        </p:spPr>
      </p:pic>
      <p:sp>
        <p:nvSpPr>
          <p:cNvPr id="4" name="Slide Number Placeholder 3">
            <a:extLst>
              <a:ext uri="{FF2B5EF4-FFF2-40B4-BE49-F238E27FC236}">
                <a16:creationId xmlns:a16="http://schemas.microsoft.com/office/drawing/2014/main" id="{4716F26D-F339-5145-9676-6E419F592E46}"/>
              </a:ext>
            </a:extLst>
          </p:cNvPr>
          <p:cNvSpPr>
            <a:spLocks noGrp="1"/>
          </p:cNvSpPr>
          <p:nvPr>
            <p:ph type="sldNum" sz="quarter" idx="11"/>
          </p:nvPr>
        </p:nvSpPr>
        <p:spPr/>
        <p:txBody>
          <a:bodyPr/>
          <a:lstStyle/>
          <a:p>
            <a:fld id="{E896C2B6-86CE-1A49-8136-FF57B487B31B}" type="slidenum">
              <a:rPr lang="zh-CN" altLang="en-US" smtClean="0"/>
              <a:pPr/>
              <a:t>25</a:t>
            </a:fld>
            <a:endParaRPr lang="en-US" altLang="zh-CN"/>
          </a:p>
        </p:txBody>
      </p:sp>
    </p:spTree>
    <p:extLst>
      <p:ext uri="{BB962C8B-B14F-4D97-AF65-F5344CB8AC3E}">
        <p14:creationId xmlns:p14="http://schemas.microsoft.com/office/powerpoint/2010/main" val="2671177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676066DD-DADF-9E42-BDC9-C7EF5732BB1B}"/>
              </a:ext>
            </a:extLst>
          </p:cNvPr>
          <p:cNvSpPr>
            <a:spLocks noGrp="1" noChangeArrowheads="1"/>
          </p:cNvSpPr>
          <p:nvPr>
            <p:ph type="title"/>
          </p:nvPr>
        </p:nvSpPr>
        <p:spPr/>
        <p:txBody>
          <a:bodyPr/>
          <a:lstStyle/>
          <a:p>
            <a:r>
              <a:rPr lang="zh-CN" altLang="en-US"/>
              <a:t>多项式时间变换的性质</a:t>
            </a:r>
          </a:p>
        </p:txBody>
      </p:sp>
      <p:sp>
        <p:nvSpPr>
          <p:cNvPr id="47106" name="Rectangle 3">
            <a:extLst>
              <a:ext uri="{FF2B5EF4-FFF2-40B4-BE49-F238E27FC236}">
                <a16:creationId xmlns:a16="http://schemas.microsoft.com/office/drawing/2014/main" id="{FE371AF7-E9D0-064C-9C01-4317C3A92451}"/>
              </a:ext>
            </a:extLst>
          </p:cNvPr>
          <p:cNvSpPr>
            <a:spLocks noGrp="1" noChangeArrowheads="1"/>
          </p:cNvSpPr>
          <p:nvPr>
            <p:ph type="body" idx="1"/>
          </p:nvPr>
        </p:nvSpPr>
        <p:spPr/>
        <p:txBody>
          <a:bodyPr/>
          <a:lstStyle/>
          <a:p>
            <a:pPr>
              <a:lnSpc>
                <a:spcPct val="150000"/>
              </a:lnSpc>
            </a:pPr>
            <a:r>
              <a:rPr lang="zh-CN" altLang="en-US" sz="2400" dirty="0">
                <a:solidFill>
                  <a:srgbClr val="FF0000"/>
                </a:solidFill>
                <a:latin typeface="Times New Roman" panose="02020603050405020304" pitchFamily="18" charset="0"/>
              </a:rPr>
              <a:t>传递性</a:t>
            </a:r>
            <a:r>
              <a:rPr lang="zh-CN" altLang="en-US" sz="2400" dirty="0">
                <a:latin typeface="Times New Roman" panose="02020603050405020304" pitchFamily="18" charset="0"/>
              </a:rPr>
              <a:t>：设∏、∏’和∏’’是</a:t>
            </a:r>
            <a:r>
              <a:rPr lang="en-US" altLang="zh-CN" sz="2400" dirty="0">
                <a:latin typeface="Times New Roman" panose="02020603050405020304" pitchFamily="18" charset="0"/>
              </a:rPr>
              <a:t>3</a:t>
            </a:r>
            <a:r>
              <a:rPr lang="zh-CN" altLang="en-US" sz="2400" dirty="0">
                <a:latin typeface="Times New Roman" panose="02020603050405020304" pitchFamily="18" charset="0"/>
              </a:rPr>
              <a:t>个判定问题，若∏∝</a:t>
            </a:r>
            <a:r>
              <a:rPr lang="en-US" altLang="zh-CN" sz="2400" baseline="-25000" dirty="0">
                <a:solidFill>
                  <a:srgbClr val="FF0000"/>
                </a:solidFill>
                <a:latin typeface="Times New Roman" panose="02020603050405020304" pitchFamily="18" charset="0"/>
              </a:rPr>
              <a:t>τ(n)</a:t>
            </a:r>
            <a:r>
              <a:rPr lang="en-US" altLang="zh-CN" sz="2400" dirty="0">
                <a:latin typeface="Times New Roman" panose="02020603050405020304" pitchFamily="18" charset="0"/>
              </a:rPr>
              <a:t>∏’</a:t>
            </a:r>
            <a:r>
              <a:rPr lang="zh-CN" altLang="en-US" sz="2400" dirty="0">
                <a:latin typeface="Times New Roman" panose="02020603050405020304" pitchFamily="18" charset="0"/>
              </a:rPr>
              <a:t>，且∏’∝</a:t>
            </a:r>
            <a:r>
              <a:rPr lang="en-US" altLang="zh-CN" sz="2400" baseline="-25000" dirty="0">
                <a:solidFill>
                  <a:srgbClr val="FF0000"/>
                </a:solidFill>
                <a:latin typeface="Times New Roman" panose="02020603050405020304" pitchFamily="18" charset="0"/>
              </a:rPr>
              <a:t>τ(n)</a:t>
            </a:r>
            <a:r>
              <a:rPr lang="en-US" altLang="zh-CN" sz="2400" dirty="0">
                <a:latin typeface="Times New Roman" panose="02020603050405020304" pitchFamily="18" charset="0"/>
              </a:rPr>
              <a:t>∏’’</a:t>
            </a:r>
            <a:r>
              <a:rPr lang="zh-CN" altLang="en-US" sz="2400" dirty="0">
                <a:latin typeface="Times New Roman" panose="02020603050405020304" pitchFamily="18" charset="0"/>
              </a:rPr>
              <a:t>，则∏∝</a:t>
            </a:r>
            <a:r>
              <a:rPr lang="en-US" altLang="zh-CN" sz="2400" baseline="-25000" dirty="0">
                <a:solidFill>
                  <a:srgbClr val="FF0000"/>
                </a:solidFill>
                <a:latin typeface="Times New Roman" panose="02020603050405020304" pitchFamily="18" charset="0"/>
              </a:rPr>
              <a:t>τ(n)</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a:p>
            <a:pPr>
              <a:buFontTx/>
              <a:buNone/>
            </a:pPr>
            <a:r>
              <a:rPr lang="zh-CN" altLang="en-US" dirty="0"/>
              <a:t> </a:t>
            </a:r>
          </a:p>
        </p:txBody>
      </p:sp>
      <p:sp>
        <p:nvSpPr>
          <p:cNvPr id="47107" name="Slide Number Placeholder 1">
            <a:extLst>
              <a:ext uri="{FF2B5EF4-FFF2-40B4-BE49-F238E27FC236}">
                <a16:creationId xmlns:a16="http://schemas.microsoft.com/office/drawing/2014/main" id="{7F9C255E-B5B7-C649-A1E6-BA13E9EAD28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E47313-15A7-2D44-9E74-D3C247D7AE66}" type="slidenum">
              <a:rPr kumimoji="0" lang="zh-CN" altLang="en-US" sz="1400"/>
              <a:pPr>
                <a:spcBef>
                  <a:spcPct val="0"/>
                </a:spcBef>
                <a:buClrTx/>
                <a:buSzTx/>
                <a:buFontTx/>
                <a:buNone/>
              </a:pPr>
              <a:t>26</a:t>
            </a:fld>
            <a:endParaRPr kumimoji="0" lang="en-US" altLang="zh-CN" sz="14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A2AB320-7CAE-1E44-B2EB-1DACCD4FB919}"/>
              </a:ext>
            </a:extLst>
          </p:cNvPr>
          <p:cNvSpPr>
            <a:spLocks noGrp="1" noChangeArrowheads="1"/>
          </p:cNvSpPr>
          <p:nvPr>
            <p:ph type="title"/>
          </p:nvPr>
        </p:nvSpPr>
        <p:spPr/>
        <p:txBody>
          <a:bodyPr/>
          <a:lstStyle/>
          <a:p>
            <a:r>
              <a:rPr lang="en-US" altLang="zh-CN"/>
              <a:t>NP-</a:t>
            </a:r>
            <a:r>
              <a:rPr lang="zh-CN" altLang="en-US"/>
              <a:t>困难</a:t>
            </a:r>
            <a:endParaRPr lang="en-US" altLang="en-US"/>
          </a:p>
        </p:txBody>
      </p:sp>
      <p:sp>
        <p:nvSpPr>
          <p:cNvPr id="48130" name="Content Placeholder 2">
            <a:extLst>
              <a:ext uri="{FF2B5EF4-FFF2-40B4-BE49-F238E27FC236}">
                <a16:creationId xmlns:a16="http://schemas.microsoft.com/office/drawing/2014/main" id="{D23D4F26-7D81-464A-9687-0D9B7F0CE828}"/>
              </a:ext>
            </a:extLst>
          </p:cNvPr>
          <p:cNvSpPr>
            <a:spLocks noGrp="1" noChangeArrowheads="1"/>
          </p:cNvSpPr>
          <p:nvPr>
            <p:ph idx="1"/>
          </p:nvPr>
        </p:nvSpPr>
        <p:spPr>
          <a:xfrm>
            <a:off x="695280" y="2128838"/>
            <a:ext cx="8248695" cy="4114800"/>
          </a:xfrm>
        </p:spPr>
        <p:txBody>
          <a:bodyPr/>
          <a:lstStyle/>
          <a:p>
            <a:r>
              <a:rPr lang="zh-CN" altLang="en-US" dirty="0"/>
              <a:t>一个判定问题∏称为</a:t>
            </a:r>
            <a:r>
              <a:rPr lang="en-US" altLang="zh-CN" dirty="0"/>
              <a:t>NP</a:t>
            </a:r>
            <a:r>
              <a:rPr lang="zh-CN" altLang="en-US" dirty="0"/>
              <a:t>困难，如果对于每一个</a:t>
            </a:r>
            <a:r>
              <a:rPr lang="en-US" altLang="zh-CN" dirty="0"/>
              <a:t>NP</a:t>
            </a:r>
            <a:r>
              <a:rPr lang="zh-CN" altLang="en-US" dirty="0"/>
              <a:t>类问题都可以通过多项式时间化为∏</a:t>
            </a:r>
          </a:p>
          <a:p>
            <a:endParaRPr lang="en-US" altLang="en-US" dirty="0"/>
          </a:p>
        </p:txBody>
      </p:sp>
      <p:sp>
        <p:nvSpPr>
          <p:cNvPr id="48131" name="Slide Number Placeholder 3">
            <a:extLst>
              <a:ext uri="{FF2B5EF4-FFF2-40B4-BE49-F238E27FC236}">
                <a16:creationId xmlns:a16="http://schemas.microsoft.com/office/drawing/2014/main" id="{958704AE-A805-144D-AECA-F8C5D187C34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9AAD2F4-FC89-0C45-90AF-E1CA466A8DCF}" type="slidenum">
              <a:rPr kumimoji="0" lang="zh-CN" altLang="en-US" sz="1400"/>
              <a:pPr>
                <a:spcBef>
                  <a:spcPct val="0"/>
                </a:spcBef>
                <a:buClrTx/>
                <a:buSzTx/>
                <a:buFontTx/>
                <a:buNone/>
              </a:pPr>
              <a:t>27</a:t>
            </a:fld>
            <a:endParaRPr kumimoji="0" lang="en-US" altLang="zh-CN" sz="1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69952DCC-9292-504D-BFD1-AE32C412F93E}"/>
              </a:ext>
            </a:extLst>
          </p:cNvPr>
          <p:cNvSpPr>
            <a:spLocks noGrp="1" noChangeArrowheads="1"/>
          </p:cNvSpPr>
          <p:nvPr>
            <p:ph type="title"/>
          </p:nvPr>
        </p:nvSpPr>
        <p:spPr/>
        <p:txBody>
          <a:bodyPr/>
          <a:lstStyle/>
          <a:p>
            <a:r>
              <a:rPr lang="en-US" altLang="zh-CN"/>
              <a:t>NP</a:t>
            </a:r>
            <a:r>
              <a:rPr lang="zh-CN" altLang="en-US"/>
              <a:t>完全问题</a:t>
            </a:r>
          </a:p>
        </p:txBody>
      </p:sp>
      <p:sp>
        <p:nvSpPr>
          <p:cNvPr id="342019" name="Rectangle 3">
            <a:extLst>
              <a:ext uri="{FF2B5EF4-FFF2-40B4-BE49-F238E27FC236}">
                <a16:creationId xmlns:a16="http://schemas.microsoft.com/office/drawing/2014/main" id="{8468E105-F4B4-A540-A362-A3A4F81EB718}"/>
              </a:ext>
            </a:extLst>
          </p:cNvPr>
          <p:cNvSpPr>
            <a:spLocks noGrp="1" noChangeArrowheads="1"/>
          </p:cNvSpPr>
          <p:nvPr>
            <p:ph type="body" idx="1"/>
          </p:nvPr>
        </p:nvSpPr>
        <p:spPr>
          <a:xfrm>
            <a:off x="764608" y="1985169"/>
            <a:ext cx="8011659" cy="4114800"/>
          </a:xfrm>
        </p:spPr>
        <p:txBody>
          <a:bodyPr/>
          <a:lstStyle/>
          <a:p>
            <a:pPr>
              <a:buFontTx/>
              <a:buNone/>
            </a:pPr>
            <a:r>
              <a:rPr lang="en-US" altLang="zh-CN" sz="2800" dirty="0"/>
              <a:t>NP</a:t>
            </a:r>
            <a:r>
              <a:rPr lang="zh-CN" altLang="en-US" sz="2800" dirty="0"/>
              <a:t>完全问题是一类具备如下特殊性质的</a:t>
            </a:r>
            <a:r>
              <a:rPr lang="en-US" altLang="zh-CN" sz="2800" dirty="0"/>
              <a:t>NP</a:t>
            </a:r>
            <a:r>
              <a:rPr lang="zh-CN" altLang="en-US" sz="2800" dirty="0"/>
              <a:t>类问题</a:t>
            </a:r>
          </a:p>
          <a:p>
            <a:endParaRPr lang="zh-CN" altLang="en-US" sz="2800" dirty="0"/>
          </a:p>
          <a:p>
            <a:endParaRPr lang="zh-CN" altLang="en-US" sz="2800" dirty="0"/>
          </a:p>
          <a:p>
            <a:endParaRPr lang="zh-CN" altLang="en-US" sz="2800" dirty="0"/>
          </a:p>
          <a:p>
            <a:endParaRPr lang="zh-CN" altLang="en-US" sz="2800" dirty="0"/>
          </a:p>
          <a:p>
            <a:endParaRPr lang="en-US" altLang="zh-CN" sz="2800" dirty="0" smtClean="0"/>
          </a:p>
          <a:p>
            <a:pPr marL="0" indent="0">
              <a:buNone/>
            </a:pPr>
            <a:endParaRPr lang="zh-CN" altLang="en-US" sz="2800" dirty="0"/>
          </a:p>
          <a:p>
            <a:r>
              <a:rPr lang="zh-CN" altLang="en-US" sz="2800" dirty="0"/>
              <a:t>∏（该问题本身）就是一个</a:t>
            </a:r>
            <a:r>
              <a:rPr lang="en-US" altLang="zh-CN" sz="2800" dirty="0"/>
              <a:t>NP</a:t>
            </a:r>
            <a:r>
              <a:rPr lang="zh-CN" altLang="en-US" sz="2800" dirty="0"/>
              <a:t>类问题</a:t>
            </a:r>
          </a:p>
          <a:p>
            <a:r>
              <a:rPr lang="zh-CN" altLang="en-US" sz="2800" dirty="0"/>
              <a:t>每一个</a:t>
            </a:r>
            <a:r>
              <a:rPr lang="en-US" altLang="zh-CN" sz="2800" dirty="0"/>
              <a:t>NP</a:t>
            </a:r>
            <a:r>
              <a:rPr lang="zh-CN" altLang="en-US" sz="2800" dirty="0"/>
              <a:t>类问题都可以通过多项式时间化为∏</a:t>
            </a:r>
          </a:p>
        </p:txBody>
      </p:sp>
      <p:sp>
        <p:nvSpPr>
          <p:cNvPr id="49155" name="Oval 5">
            <a:extLst>
              <a:ext uri="{FF2B5EF4-FFF2-40B4-BE49-F238E27FC236}">
                <a16:creationId xmlns:a16="http://schemas.microsoft.com/office/drawing/2014/main" id="{A4BFFB1B-5BBF-1646-A620-7E79BFB4983B}"/>
              </a:ext>
            </a:extLst>
          </p:cNvPr>
          <p:cNvSpPr>
            <a:spLocks noChangeArrowheads="1"/>
          </p:cNvSpPr>
          <p:nvPr/>
        </p:nvSpPr>
        <p:spPr bwMode="auto">
          <a:xfrm>
            <a:off x="1847850" y="2574925"/>
            <a:ext cx="4191000" cy="259080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56" name="Rectangle 6">
            <a:extLst>
              <a:ext uri="{FF2B5EF4-FFF2-40B4-BE49-F238E27FC236}">
                <a16:creationId xmlns:a16="http://schemas.microsoft.com/office/drawing/2014/main" id="{8A2B3996-CC6D-5E46-B4F9-1723B9585E02}"/>
              </a:ext>
            </a:extLst>
          </p:cNvPr>
          <p:cNvSpPr>
            <a:spLocks noChangeArrowheads="1"/>
          </p:cNvSpPr>
          <p:nvPr/>
        </p:nvSpPr>
        <p:spPr bwMode="auto">
          <a:xfrm>
            <a:off x="3490913" y="2747963"/>
            <a:ext cx="1514475" cy="51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49157" name="Rectangle 7">
            <a:extLst>
              <a:ext uri="{FF2B5EF4-FFF2-40B4-BE49-F238E27FC236}">
                <a16:creationId xmlns:a16="http://schemas.microsoft.com/office/drawing/2014/main" id="{6D09ACFB-67F8-A741-A174-BF9379CD3BFE}"/>
              </a:ext>
            </a:extLst>
          </p:cNvPr>
          <p:cNvSpPr>
            <a:spLocks noChangeArrowheads="1"/>
          </p:cNvSpPr>
          <p:nvPr/>
        </p:nvSpPr>
        <p:spPr bwMode="auto">
          <a:xfrm>
            <a:off x="3956050" y="3956050"/>
            <a:ext cx="1744663"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华文中宋" panose="02010600040101010101" pitchFamily="2" charset="-122"/>
                <a:ea typeface="华文中宋" panose="02010600040101010101" pitchFamily="2" charset="-122"/>
              </a:rPr>
              <a:t>完全问题</a:t>
            </a:r>
            <a:endParaRPr kumimoji="0" lang="zh-CN" altLang="en-US" sz="1800">
              <a:latin typeface="Times New Roman" panose="02020603050405020304" pitchFamily="18" charset="0"/>
              <a:ea typeface="华文中宋" panose="02010600040101010101" pitchFamily="2" charset="-122"/>
            </a:endParaRPr>
          </a:p>
        </p:txBody>
      </p:sp>
      <p:sp>
        <p:nvSpPr>
          <p:cNvPr id="49158" name="Oval 8">
            <a:extLst>
              <a:ext uri="{FF2B5EF4-FFF2-40B4-BE49-F238E27FC236}">
                <a16:creationId xmlns:a16="http://schemas.microsoft.com/office/drawing/2014/main" id="{C259B317-76E1-F64B-A6FC-4500A310F6AF}"/>
              </a:ext>
            </a:extLst>
          </p:cNvPr>
          <p:cNvSpPr>
            <a:spLocks noChangeArrowheads="1"/>
          </p:cNvSpPr>
          <p:nvPr/>
        </p:nvSpPr>
        <p:spPr bwMode="auto">
          <a:xfrm>
            <a:off x="3025775" y="3265488"/>
            <a:ext cx="231775" cy="173037"/>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59" name="Oval 9">
            <a:extLst>
              <a:ext uri="{FF2B5EF4-FFF2-40B4-BE49-F238E27FC236}">
                <a16:creationId xmlns:a16="http://schemas.microsoft.com/office/drawing/2014/main" id="{39479C65-8576-E741-B002-33EBA0C461B4}"/>
              </a:ext>
            </a:extLst>
          </p:cNvPr>
          <p:cNvSpPr>
            <a:spLocks noChangeArrowheads="1"/>
          </p:cNvSpPr>
          <p:nvPr/>
        </p:nvSpPr>
        <p:spPr bwMode="auto">
          <a:xfrm>
            <a:off x="2559050" y="3870325"/>
            <a:ext cx="233363" cy="17303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60" name="Oval 10">
            <a:extLst>
              <a:ext uri="{FF2B5EF4-FFF2-40B4-BE49-F238E27FC236}">
                <a16:creationId xmlns:a16="http://schemas.microsoft.com/office/drawing/2014/main" id="{C3C5E3F6-DAFB-A941-BE50-32D16222E1F5}"/>
              </a:ext>
            </a:extLst>
          </p:cNvPr>
          <p:cNvSpPr>
            <a:spLocks noChangeArrowheads="1"/>
          </p:cNvSpPr>
          <p:nvPr/>
        </p:nvSpPr>
        <p:spPr bwMode="auto">
          <a:xfrm>
            <a:off x="3025775" y="4475163"/>
            <a:ext cx="231775" cy="173037"/>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61" name="Oval 11">
            <a:extLst>
              <a:ext uri="{FF2B5EF4-FFF2-40B4-BE49-F238E27FC236}">
                <a16:creationId xmlns:a16="http://schemas.microsoft.com/office/drawing/2014/main" id="{2BAC4ACA-9F87-C447-BCA6-BB02CCF99747}"/>
              </a:ext>
            </a:extLst>
          </p:cNvPr>
          <p:cNvSpPr>
            <a:spLocks noChangeArrowheads="1"/>
          </p:cNvSpPr>
          <p:nvPr/>
        </p:nvSpPr>
        <p:spPr bwMode="auto">
          <a:xfrm>
            <a:off x="4770438" y="3524250"/>
            <a:ext cx="233362" cy="17303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62" name="Oval 12">
            <a:extLst>
              <a:ext uri="{FF2B5EF4-FFF2-40B4-BE49-F238E27FC236}">
                <a16:creationId xmlns:a16="http://schemas.microsoft.com/office/drawing/2014/main" id="{65DE2909-B36A-9243-B7DD-0D6AE60CFD76}"/>
              </a:ext>
            </a:extLst>
          </p:cNvPr>
          <p:cNvSpPr>
            <a:spLocks noChangeArrowheads="1"/>
          </p:cNvSpPr>
          <p:nvPr/>
        </p:nvSpPr>
        <p:spPr bwMode="auto">
          <a:xfrm>
            <a:off x="4071938" y="3265488"/>
            <a:ext cx="233362" cy="173037"/>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63" name="Oval 13">
            <a:extLst>
              <a:ext uri="{FF2B5EF4-FFF2-40B4-BE49-F238E27FC236}">
                <a16:creationId xmlns:a16="http://schemas.microsoft.com/office/drawing/2014/main" id="{21706C68-BEF0-034E-A687-933F5B84E812}"/>
              </a:ext>
            </a:extLst>
          </p:cNvPr>
          <p:cNvSpPr>
            <a:spLocks noChangeArrowheads="1"/>
          </p:cNvSpPr>
          <p:nvPr/>
        </p:nvSpPr>
        <p:spPr bwMode="auto">
          <a:xfrm>
            <a:off x="3956050" y="4733925"/>
            <a:ext cx="233363" cy="17303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49164" name="Oval 14">
            <a:extLst>
              <a:ext uri="{FF2B5EF4-FFF2-40B4-BE49-F238E27FC236}">
                <a16:creationId xmlns:a16="http://schemas.microsoft.com/office/drawing/2014/main" id="{D2016EC4-4C1C-B24B-9E9B-91A96C300E77}"/>
              </a:ext>
            </a:extLst>
          </p:cNvPr>
          <p:cNvSpPr>
            <a:spLocks noChangeArrowheads="1"/>
          </p:cNvSpPr>
          <p:nvPr/>
        </p:nvSpPr>
        <p:spPr bwMode="auto">
          <a:xfrm>
            <a:off x="3711575" y="3956050"/>
            <a:ext cx="231775" cy="1730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grpSp>
        <p:nvGrpSpPr>
          <p:cNvPr id="342037" name="Group 21">
            <a:extLst>
              <a:ext uri="{FF2B5EF4-FFF2-40B4-BE49-F238E27FC236}">
                <a16:creationId xmlns:a16="http://schemas.microsoft.com/office/drawing/2014/main" id="{A940398F-B09E-3A42-86C5-53C89D554034}"/>
              </a:ext>
            </a:extLst>
          </p:cNvPr>
          <p:cNvGrpSpPr>
            <a:grpSpLocks/>
          </p:cNvGrpSpPr>
          <p:nvPr/>
        </p:nvGrpSpPr>
        <p:grpSpPr bwMode="auto">
          <a:xfrm>
            <a:off x="2792413" y="3438525"/>
            <a:ext cx="1979612" cy="1295400"/>
            <a:chOff x="1759" y="1936"/>
            <a:chExt cx="1247" cy="816"/>
          </a:xfrm>
        </p:grpSpPr>
        <p:sp>
          <p:nvSpPr>
            <p:cNvPr id="49167" name="Line 15">
              <a:extLst>
                <a:ext uri="{FF2B5EF4-FFF2-40B4-BE49-F238E27FC236}">
                  <a16:creationId xmlns:a16="http://schemas.microsoft.com/office/drawing/2014/main" id="{3F55B45E-145F-DB44-853B-00F196027918}"/>
                </a:ext>
              </a:extLst>
            </p:cNvPr>
            <p:cNvSpPr>
              <a:spLocks noChangeShapeType="1"/>
            </p:cNvSpPr>
            <p:nvPr/>
          </p:nvSpPr>
          <p:spPr bwMode="auto">
            <a:xfrm>
              <a:off x="2052" y="1936"/>
              <a:ext cx="294" cy="32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68" name="Line 16">
              <a:extLst>
                <a:ext uri="{FF2B5EF4-FFF2-40B4-BE49-F238E27FC236}">
                  <a16:creationId xmlns:a16="http://schemas.microsoft.com/office/drawing/2014/main" id="{06742BFF-9D44-2546-8AC5-D09411C0EC97}"/>
                </a:ext>
              </a:extLst>
            </p:cNvPr>
            <p:cNvSpPr>
              <a:spLocks noChangeShapeType="1"/>
            </p:cNvSpPr>
            <p:nvPr/>
          </p:nvSpPr>
          <p:spPr bwMode="auto">
            <a:xfrm flipH="1">
              <a:off x="2419" y="1936"/>
              <a:ext cx="220" cy="32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69" name="Line 17">
              <a:extLst>
                <a:ext uri="{FF2B5EF4-FFF2-40B4-BE49-F238E27FC236}">
                  <a16:creationId xmlns:a16="http://schemas.microsoft.com/office/drawing/2014/main" id="{B69FA106-77F5-A94F-91F7-98FF59F4F2AC}"/>
                </a:ext>
              </a:extLst>
            </p:cNvPr>
            <p:cNvSpPr>
              <a:spLocks noChangeShapeType="1"/>
            </p:cNvSpPr>
            <p:nvPr/>
          </p:nvSpPr>
          <p:spPr bwMode="auto">
            <a:xfrm flipH="1">
              <a:off x="2492" y="2099"/>
              <a:ext cx="514" cy="21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70" name="Line 18">
              <a:extLst>
                <a:ext uri="{FF2B5EF4-FFF2-40B4-BE49-F238E27FC236}">
                  <a16:creationId xmlns:a16="http://schemas.microsoft.com/office/drawing/2014/main" id="{73FA2E2A-33E1-EB44-A841-CF8619C3B4C3}"/>
                </a:ext>
              </a:extLst>
            </p:cNvPr>
            <p:cNvSpPr>
              <a:spLocks noChangeShapeType="1"/>
            </p:cNvSpPr>
            <p:nvPr/>
          </p:nvSpPr>
          <p:spPr bwMode="auto">
            <a:xfrm>
              <a:off x="1759" y="2262"/>
              <a:ext cx="587" cy="5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71" name="Line 19">
              <a:extLst>
                <a:ext uri="{FF2B5EF4-FFF2-40B4-BE49-F238E27FC236}">
                  <a16:creationId xmlns:a16="http://schemas.microsoft.com/office/drawing/2014/main" id="{89DAB3B5-D18E-F849-AB60-6761FC28B76D}"/>
                </a:ext>
              </a:extLst>
            </p:cNvPr>
            <p:cNvSpPr>
              <a:spLocks noChangeShapeType="1"/>
            </p:cNvSpPr>
            <p:nvPr/>
          </p:nvSpPr>
          <p:spPr bwMode="auto">
            <a:xfrm flipV="1">
              <a:off x="2052" y="2371"/>
              <a:ext cx="294" cy="21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72" name="Line 20">
              <a:extLst>
                <a:ext uri="{FF2B5EF4-FFF2-40B4-BE49-F238E27FC236}">
                  <a16:creationId xmlns:a16="http://schemas.microsoft.com/office/drawing/2014/main" id="{6EE1A375-1424-A346-89B2-A5CB605432CD}"/>
                </a:ext>
              </a:extLst>
            </p:cNvPr>
            <p:cNvSpPr>
              <a:spLocks noChangeShapeType="1"/>
            </p:cNvSpPr>
            <p:nvPr/>
          </p:nvSpPr>
          <p:spPr bwMode="auto">
            <a:xfrm flipH="1" flipV="1">
              <a:off x="2419" y="2371"/>
              <a:ext cx="146" cy="38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
        <p:nvSpPr>
          <p:cNvPr id="49166" name="Slide Number Placeholder 1">
            <a:extLst>
              <a:ext uri="{FF2B5EF4-FFF2-40B4-BE49-F238E27FC236}">
                <a16:creationId xmlns:a16="http://schemas.microsoft.com/office/drawing/2014/main" id="{FA93720C-2C1E-B14B-93D0-9E798253348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4990D4-9500-C840-880E-66B3FE49E4DD}" type="slidenum">
              <a:rPr kumimoji="0" lang="zh-CN" altLang="en-US" sz="1400"/>
              <a:pPr>
                <a:spcBef>
                  <a:spcPct val="0"/>
                </a:spcBef>
                <a:buClrTx/>
                <a:buSzTx/>
                <a:buFontTx/>
                <a:buNone/>
              </a:pPr>
              <a:t>28</a:t>
            </a:fld>
            <a:endParaRPr kumimoji="0" lang="en-US" altLang="zh-CN" sz="1400"/>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A546F15-A753-AF4E-97D9-61863E309269}"/>
              </a:ext>
            </a:extLst>
          </p:cNvPr>
          <p:cNvSpPr>
            <a:spLocks noGrp="1" noChangeArrowheads="1"/>
          </p:cNvSpPr>
          <p:nvPr>
            <p:ph type="title"/>
          </p:nvPr>
        </p:nvSpPr>
        <p:spPr/>
        <p:txBody>
          <a:bodyPr/>
          <a:lstStyle/>
          <a:p>
            <a:r>
              <a:rPr lang="en-US" altLang="zh-CN" b="1"/>
              <a:t>NP</a:t>
            </a:r>
            <a:r>
              <a:rPr lang="zh-CN" altLang="en-US" b="1"/>
              <a:t>完全问题的定义</a:t>
            </a:r>
          </a:p>
        </p:txBody>
      </p:sp>
      <p:sp>
        <p:nvSpPr>
          <p:cNvPr id="50178" name="Rectangle 3">
            <a:extLst>
              <a:ext uri="{FF2B5EF4-FFF2-40B4-BE49-F238E27FC236}">
                <a16:creationId xmlns:a16="http://schemas.microsoft.com/office/drawing/2014/main" id="{0DD0FDEC-6833-0149-A3CB-FD6B520B82BE}"/>
              </a:ext>
            </a:extLst>
          </p:cNvPr>
          <p:cNvSpPr>
            <a:spLocks noGrp="1" noChangeArrowheads="1"/>
          </p:cNvSpPr>
          <p:nvPr>
            <p:ph type="body" idx="1"/>
          </p:nvPr>
        </p:nvSpPr>
        <p:spPr>
          <a:xfrm>
            <a:off x="704894" y="2023155"/>
            <a:ext cx="7996489" cy="4114800"/>
          </a:xfrm>
        </p:spPr>
        <p:txBody>
          <a:bodyPr/>
          <a:lstStyle/>
          <a:p>
            <a:pPr>
              <a:lnSpc>
                <a:spcPct val="120000"/>
              </a:lnSpc>
            </a:pPr>
            <a:r>
              <a:rPr lang="zh-CN" altLang="en-US" sz="2800" dirty="0"/>
              <a:t>定义</a:t>
            </a:r>
            <a:r>
              <a:rPr lang="en-US" altLang="zh-CN" sz="2800" dirty="0"/>
              <a:t>(</a:t>
            </a:r>
            <a:r>
              <a:rPr lang="en-US" altLang="zh-CN" sz="2800" dirty="0">
                <a:solidFill>
                  <a:srgbClr val="FF0000"/>
                </a:solidFill>
              </a:rPr>
              <a:t>NP</a:t>
            </a:r>
            <a:r>
              <a:rPr lang="zh-CN" altLang="en-US" sz="2800" dirty="0">
                <a:solidFill>
                  <a:srgbClr val="FF0000"/>
                </a:solidFill>
              </a:rPr>
              <a:t>完全问题</a:t>
            </a:r>
            <a:r>
              <a:rPr lang="en-US" altLang="zh-CN" sz="2800" dirty="0"/>
              <a:t>): </a:t>
            </a:r>
            <a:r>
              <a:rPr lang="zh-CN" altLang="en-US" sz="2800" dirty="0"/>
              <a:t>令∏是一个判定问题，如果问题∏属于</a:t>
            </a:r>
            <a:r>
              <a:rPr lang="en-US" altLang="zh-CN" sz="2800" dirty="0"/>
              <a:t>NP</a:t>
            </a:r>
            <a:r>
              <a:rPr lang="zh-CN" altLang="en-US" sz="2800" dirty="0"/>
              <a:t>类问题，并且对</a:t>
            </a:r>
            <a:r>
              <a:rPr lang="en-US" altLang="zh-CN" sz="2800" dirty="0"/>
              <a:t>NP</a:t>
            </a:r>
            <a:r>
              <a:rPr lang="zh-CN" altLang="en-US" sz="2800" dirty="0"/>
              <a:t>类问题中的每一个问题∏</a:t>
            </a:r>
            <a:r>
              <a:rPr lang="en-US" altLang="zh-CN" sz="2800" dirty="0"/>
              <a:t>′</a:t>
            </a:r>
            <a:r>
              <a:rPr lang="zh-CN" altLang="en-US" sz="2800" dirty="0"/>
              <a:t>，都有∏</a:t>
            </a:r>
            <a:r>
              <a:rPr lang="en-US" altLang="zh-CN" sz="2800" dirty="0"/>
              <a:t>′∝</a:t>
            </a:r>
            <a:r>
              <a:rPr lang="en-US" altLang="zh-CN" sz="2800" baseline="-25000" dirty="0">
                <a:solidFill>
                  <a:srgbClr val="FF0000"/>
                </a:solidFill>
              </a:rPr>
              <a:t>poly</a:t>
            </a:r>
            <a:r>
              <a:rPr lang="en-US" altLang="zh-CN" sz="2800" dirty="0"/>
              <a:t>∏</a:t>
            </a:r>
            <a:r>
              <a:rPr lang="zh-CN" altLang="en-US" sz="2800" dirty="0"/>
              <a:t>，则称判定问题∏是一个</a:t>
            </a:r>
            <a:r>
              <a:rPr lang="en-US" altLang="zh-CN" sz="2800" dirty="0"/>
              <a:t>NP</a:t>
            </a:r>
            <a:r>
              <a:rPr lang="zh-CN" altLang="en-US" sz="2800" dirty="0"/>
              <a:t>完全问题</a:t>
            </a:r>
            <a:r>
              <a:rPr lang="en-US" altLang="zh-CN" sz="2800" dirty="0"/>
              <a:t>(NP complete problem, NPC)</a:t>
            </a:r>
            <a:r>
              <a:rPr lang="zh-CN" altLang="en-US" sz="2800" dirty="0"/>
              <a:t>。</a:t>
            </a:r>
          </a:p>
        </p:txBody>
      </p:sp>
      <p:grpSp>
        <p:nvGrpSpPr>
          <p:cNvPr id="50179" name="Group 4">
            <a:extLst>
              <a:ext uri="{FF2B5EF4-FFF2-40B4-BE49-F238E27FC236}">
                <a16:creationId xmlns:a16="http://schemas.microsoft.com/office/drawing/2014/main" id="{B81330FD-45EE-0940-A820-0729F704ACF9}"/>
              </a:ext>
            </a:extLst>
          </p:cNvPr>
          <p:cNvGrpSpPr>
            <a:grpSpLocks/>
          </p:cNvGrpSpPr>
          <p:nvPr/>
        </p:nvGrpSpPr>
        <p:grpSpPr bwMode="auto">
          <a:xfrm>
            <a:off x="3078163" y="4267200"/>
            <a:ext cx="3773487" cy="2206625"/>
            <a:chOff x="5765" y="1341"/>
            <a:chExt cx="3366" cy="2430"/>
          </a:xfrm>
        </p:grpSpPr>
        <p:sp>
          <p:nvSpPr>
            <p:cNvPr id="50181" name="Oval 5">
              <a:extLst>
                <a:ext uri="{FF2B5EF4-FFF2-40B4-BE49-F238E27FC236}">
                  <a16:creationId xmlns:a16="http://schemas.microsoft.com/office/drawing/2014/main" id="{6C0714FB-9C25-A243-A8D8-8F73B0211F1E}"/>
                </a:ext>
              </a:extLst>
            </p:cNvPr>
            <p:cNvSpPr>
              <a:spLocks noChangeArrowheads="1"/>
            </p:cNvSpPr>
            <p:nvPr/>
          </p:nvSpPr>
          <p:spPr bwMode="auto">
            <a:xfrm>
              <a:off x="5765" y="1341"/>
              <a:ext cx="3366" cy="243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2" name="Rectangle 6">
              <a:extLst>
                <a:ext uri="{FF2B5EF4-FFF2-40B4-BE49-F238E27FC236}">
                  <a16:creationId xmlns:a16="http://schemas.microsoft.com/office/drawing/2014/main" id="{04BCC100-88EE-A545-8512-0285FACD05A8}"/>
                </a:ext>
              </a:extLst>
            </p:cNvPr>
            <p:cNvSpPr>
              <a:spLocks noChangeArrowheads="1"/>
            </p:cNvSpPr>
            <p:nvPr/>
          </p:nvSpPr>
          <p:spPr bwMode="auto">
            <a:xfrm>
              <a:off x="6794" y="1503"/>
              <a:ext cx="1365"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dirty="0">
                  <a:solidFill>
                    <a:srgbClr val="000080"/>
                  </a:solidFill>
                  <a:latin typeface="Times New Roman" panose="02020603050405020304" pitchFamily="18" charset="0"/>
                  <a:ea typeface="华文中宋" panose="02010600040101010101" pitchFamily="2" charset="-122"/>
                </a:rPr>
                <a:t>NP</a:t>
              </a:r>
              <a:r>
                <a:rPr kumimoji="0" lang="zh-CN" altLang="en-US" sz="2200" b="1" dirty="0">
                  <a:solidFill>
                    <a:srgbClr val="000080"/>
                  </a:solidFill>
                  <a:latin typeface="华文中宋" panose="02010600040101010101" pitchFamily="2" charset="-122"/>
                  <a:ea typeface="华文中宋" panose="02010600040101010101" pitchFamily="2" charset="-122"/>
                </a:rPr>
                <a:t>类问题</a:t>
              </a:r>
              <a:endParaRPr kumimoji="0" lang="zh-CN" altLang="en-US" sz="1800" dirty="0">
                <a:latin typeface="Times New Roman" panose="02020603050405020304" pitchFamily="18" charset="0"/>
                <a:ea typeface="华文中宋" panose="02010600040101010101" pitchFamily="2" charset="-122"/>
              </a:endParaRPr>
            </a:p>
          </p:txBody>
        </p:sp>
        <p:sp>
          <p:nvSpPr>
            <p:cNvPr id="50183" name="Rectangle 7">
              <a:extLst>
                <a:ext uri="{FF2B5EF4-FFF2-40B4-BE49-F238E27FC236}">
                  <a16:creationId xmlns:a16="http://schemas.microsoft.com/office/drawing/2014/main" id="{3F35B4F3-5671-BE47-8990-E1C53AA10212}"/>
                </a:ext>
              </a:extLst>
            </p:cNvPr>
            <p:cNvSpPr>
              <a:spLocks noChangeArrowheads="1"/>
            </p:cNvSpPr>
            <p:nvPr/>
          </p:nvSpPr>
          <p:spPr bwMode="auto">
            <a:xfrm>
              <a:off x="7168" y="2637"/>
              <a:ext cx="1496"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dirty="0">
                  <a:solidFill>
                    <a:srgbClr val="FF0000"/>
                  </a:solidFill>
                  <a:latin typeface="Times New Roman" panose="02020603050405020304" pitchFamily="18" charset="0"/>
                  <a:ea typeface="华文中宋" panose="02010600040101010101" pitchFamily="2" charset="-122"/>
                </a:rPr>
                <a:t>NP</a:t>
              </a:r>
              <a:r>
                <a:rPr kumimoji="0" lang="zh-CN" altLang="en-US" sz="2200" b="1" dirty="0">
                  <a:solidFill>
                    <a:srgbClr val="FF0000"/>
                  </a:solidFill>
                  <a:latin typeface="华文中宋" panose="02010600040101010101" pitchFamily="2" charset="-122"/>
                  <a:ea typeface="华文中宋" panose="02010600040101010101" pitchFamily="2" charset="-122"/>
                </a:rPr>
                <a:t>完全问题</a:t>
              </a:r>
              <a:endParaRPr kumimoji="0" lang="zh-CN" altLang="en-US" sz="1800" dirty="0">
                <a:latin typeface="Times New Roman" panose="02020603050405020304" pitchFamily="18" charset="0"/>
                <a:ea typeface="华文中宋" panose="02010600040101010101" pitchFamily="2" charset="-122"/>
              </a:endParaRPr>
            </a:p>
          </p:txBody>
        </p:sp>
        <p:sp>
          <p:nvSpPr>
            <p:cNvPr id="50184" name="Oval 8">
              <a:extLst>
                <a:ext uri="{FF2B5EF4-FFF2-40B4-BE49-F238E27FC236}">
                  <a16:creationId xmlns:a16="http://schemas.microsoft.com/office/drawing/2014/main" id="{E0C75FFC-2412-B541-A532-AA90D0843493}"/>
                </a:ext>
              </a:extLst>
            </p:cNvPr>
            <p:cNvSpPr>
              <a:spLocks noChangeArrowheads="1"/>
            </p:cNvSpPr>
            <p:nvPr/>
          </p:nvSpPr>
          <p:spPr bwMode="auto">
            <a:xfrm>
              <a:off x="6420" y="1989"/>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5" name="Oval 9">
              <a:extLst>
                <a:ext uri="{FF2B5EF4-FFF2-40B4-BE49-F238E27FC236}">
                  <a16:creationId xmlns:a16="http://schemas.microsoft.com/office/drawing/2014/main" id="{AFEF8051-5C43-284C-9FEC-58C2519A0A8F}"/>
                </a:ext>
              </a:extLst>
            </p:cNvPr>
            <p:cNvSpPr>
              <a:spLocks noChangeArrowheads="1"/>
            </p:cNvSpPr>
            <p:nvPr/>
          </p:nvSpPr>
          <p:spPr bwMode="auto">
            <a:xfrm>
              <a:off x="6046" y="2556"/>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6" name="Oval 10">
              <a:extLst>
                <a:ext uri="{FF2B5EF4-FFF2-40B4-BE49-F238E27FC236}">
                  <a16:creationId xmlns:a16="http://schemas.microsoft.com/office/drawing/2014/main" id="{51083AAE-803C-9342-84C9-F6B7F008A6BB}"/>
                </a:ext>
              </a:extLst>
            </p:cNvPr>
            <p:cNvSpPr>
              <a:spLocks noChangeArrowheads="1"/>
            </p:cNvSpPr>
            <p:nvPr/>
          </p:nvSpPr>
          <p:spPr bwMode="auto">
            <a:xfrm>
              <a:off x="6420" y="3123"/>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7" name="Oval 11">
              <a:extLst>
                <a:ext uri="{FF2B5EF4-FFF2-40B4-BE49-F238E27FC236}">
                  <a16:creationId xmlns:a16="http://schemas.microsoft.com/office/drawing/2014/main" id="{BE6CF3A1-94AC-1F4B-8CBD-73A6976C5CF4}"/>
                </a:ext>
              </a:extLst>
            </p:cNvPr>
            <p:cNvSpPr>
              <a:spLocks noChangeArrowheads="1"/>
            </p:cNvSpPr>
            <p:nvPr/>
          </p:nvSpPr>
          <p:spPr bwMode="auto">
            <a:xfrm>
              <a:off x="7822" y="2232"/>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8" name="Oval 12">
              <a:extLst>
                <a:ext uri="{FF2B5EF4-FFF2-40B4-BE49-F238E27FC236}">
                  <a16:creationId xmlns:a16="http://schemas.microsoft.com/office/drawing/2014/main" id="{B333E9E5-2852-5546-AE19-073F9493C722}"/>
                </a:ext>
              </a:extLst>
            </p:cNvPr>
            <p:cNvSpPr>
              <a:spLocks noChangeArrowheads="1"/>
            </p:cNvSpPr>
            <p:nvPr/>
          </p:nvSpPr>
          <p:spPr bwMode="auto">
            <a:xfrm>
              <a:off x="7261" y="1989"/>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89" name="Oval 13">
              <a:extLst>
                <a:ext uri="{FF2B5EF4-FFF2-40B4-BE49-F238E27FC236}">
                  <a16:creationId xmlns:a16="http://schemas.microsoft.com/office/drawing/2014/main" id="{06172FB5-CE36-C447-B35E-70E80CEF3F87}"/>
                </a:ext>
              </a:extLst>
            </p:cNvPr>
            <p:cNvSpPr>
              <a:spLocks noChangeArrowheads="1"/>
            </p:cNvSpPr>
            <p:nvPr/>
          </p:nvSpPr>
          <p:spPr bwMode="auto">
            <a:xfrm>
              <a:off x="7168" y="3366"/>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90" name="Oval 14">
              <a:extLst>
                <a:ext uri="{FF2B5EF4-FFF2-40B4-BE49-F238E27FC236}">
                  <a16:creationId xmlns:a16="http://schemas.microsoft.com/office/drawing/2014/main" id="{0A21C701-2B04-F240-BEF1-8D72B95C3A5D}"/>
                </a:ext>
              </a:extLst>
            </p:cNvPr>
            <p:cNvSpPr>
              <a:spLocks noChangeArrowheads="1"/>
            </p:cNvSpPr>
            <p:nvPr/>
          </p:nvSpPr>
          <p:spPr bwMode="auto">
            <a:xfrm>
              <a:off x="6981" y="2637"/>
              <a:ext cx="187" cy="16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0191" name="Line 15">
              <a:extLst>
                <a:ext uri="{FF2B5EF4-FFF2-40B4-BE49-F238E27FC236}">
                  <a16:creationId xmlns:a16="http://schemas.microsoft.com/office/drawing/2014/main" id="{27DBF2BB-A9F3-794A-B10C-1236C7E04637}"/>
                </a:ext>
              </a:extLst>
            </p:cNvPr>
            <p:cNvSpPr>
              <a:spLocks noChangeShapeType="1"/>
            </p:cNvSpPr>
            <p:nvPr/>
          </p:nvSpPr>
          <p:spPr bwMode="auto">
            <a:xfrm>
              <a:off x="6607" y="2151"/>
              <a:ext cx="374" cy="48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0192" name="Line 16">
              <a:extLst>
                <a:ext uri="{FF2B5EF4-FFF2-40B4-BE49-F238E27FC236}">
                  <a16:creationId xmlns:a16="http://schemas.microsoft.com/office/drawing/2014/main" id="{C76CE3AC-D2DF-994F-AB7A-DC2D4B1EBBFD}"/>
                </a:ext>
              </a:extLst>
            </p:cNvPr>
            <p:cNvSpPr>
              <a:spLocks noChangeShapeType="1"/>
            </p:cNvSpPr>
            <p:nvPr/>
          </p:nvSpPr>
          <p:spPr bwMode="auto">
            <a:xfrm flipH="1">
              <a:off x="7074" y="2151"/>
              <a:ext cx="281" cy="48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0193" name="Line 17">
              <a:extLst>
                <a:ext uri="{FF2B5EF4-FFF2-40B4-BE49-F238E27FC236}">
                  <a16:creationId xmlns:a16="http://schemas.microsoft.com/office/drawing/2014/main" id="{DA53FF4F-BA84-EE45-B34D-DCEEA11C7F27}"/>
                </a:ext>
              </a:extLst>
            </p:cNvPr>
            <p:cNvSpPr>
              <a:spLocks noChangeShapeType="1"/>
            </p:cNvSpPr>
            <p:nvPr/>
          </p:nvSpPr>
          <p:spPr bwMode="auto">
            <a:xfrm flipH="1">
              <a:off x="7168" y="2394"/>
              <a:ext cx="655" cy="3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0194" name="Line 18">
              <a:extLst>
                <a:ext uri="{FF2B5EF4-FFF2-40B4-BE49-F238E27FC236}">
                  <a16:creationId xmlns:a16="http://schemas.microsoft.com/office/drawing/2014/main" id="{D5693844-E3FE-0144-B78D-513A5CACED20}"/>
                </a:ext>
              </a:extLst>
            </p:cNvPr>
            <p:cNvSpPr>
              <a:spLocks noChangeShapeType="1"/>
            </p:cNvSpPr>
            <p:nvPr/>
          </p:nvSpPr>
          <p:spPr bwMode="auto">
            <a:xfrm>
              <a:off x="6233" y="2637"/>
              <a:ext cx="748" cy="8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0195" name="Line 19">
              <a:extLst>
                <a:ext uri="{FF2B5EF4-FFF2-40B4-BE49-F238E27FC236}">
                  <a16:creationId xmlns:a16="http://schemas.microsoft.com/office/drawing/2014/main" id="{077EB0D9-4C2F-F043-B5DC-1C23E184F4C5}"/>
                </a:ext>
              </a:extLst>
            </p:cNvPr>
            <p:cNvSpPr>
              <a:spLocks noChangeShapeType="1"/>
            </p:cNvSpPr>
            <p:nvPr/>
          </p:nvSpPr>
          <p:spPr bwMode="auto">
            <a:xfrm flipV="1">
              <a:off x="6607" y="2799"/>
              <a:ext cx="374" cy="3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0196" name="Line 20">
              <a:extLst>
                <a:ext uri="{FF2B5EF4-FFF2-40B4-BE49-F238E27FC236}">
                  <a16:creationId xmlns:a16="http://schemas.microsoft.com/office/drawing/2014/main" id="{B58FF864-E0BE-0640-ABC0-CFA4BA2548ED}"/>
                </a:ext>
              </a:extLst>
            </p:cNvPr>
            <p:cNvSpPr>
              <a:spLocks noChangeShapeType="1"/>
            </p:cNvSpPr>
            <p:nvPr/>
          </p:nvSpPr>
          <p:spPr bwMode="auto">
            <a:xfrm flipH="1" flipV="1">
              <a:off x="7074" y="2799"/>
              <a:ext cx="187" cy="56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
        <p:nvSpPr>
          <p:cNvPr id="50180" name="Slide Number Placeholder 1">
            <a:extLst>
              <a:ext uri="{FF2B5EF4-FFF2-40B4-BE49-F238E27FC236}">
                <a16:creationId xmlns:a16="http://schemas.microsoft.com/office/drawing/2014/main" id="{447A1EBE-A2EA-3F48-92C1-51CB8024E39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13A760B-C132-C44F-AE65-83AA75CAE0D6}" type="slidenum">
              <a:rPr kumimoji="0" lang="zh-CN" altLang="en-US" sz="1400"/>
              <a:pPr>
                <a:spcBef>
                  <a:spcPct val="0"/>
                </a:spcBef>
                <a:buClrTx/>
                <a:buSzTx/>
                <a:buFontTx/>
                <a:buNone/>
              </a:pPr>
              <a:t>29</a:t>
            </a:fld>
            <a:endParaRPr kumimoji="0" lang="en-US" altLang="zh-CN" sz="1400"/>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8" name="Line 4">
            <a:extLst>
              <a:ext uri="{FF2B5EF4-FFF2-40B4-BE49-F238E27FC236}">
                <a16:creationId xmlns:a16="http://schemas.microsoft.com/office/drawing/2014/main" id="{50DEBDA5-42CF-9D47-98F5-5E9FD423D161}"/>
              </a:ext>
            </a:extLst>
          </p:cNvPr>
          <p:cNvSpPr>
            <a:spLocks noChangeShapeType="1"/>
          </p:cNvSpPr>
          <p:nvPr/>
        </p:nvSpPr>
        <p:spPr bwMode="auto">
          <a:xfrm>
            <a:off x="290513" y="4772025"/>
            <a:ext cx="5465762" cy="0"/>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14789" name="Text Box 5">
            <a:extLst>
              <a:ext uri="{FF2B5EF4-FFF2-40B4-BE49-F238E27FC236}">
                <a16:creationId xmlns:a16="http://schemas.microsoft.com/office/drawing/2014/main" id="{6EA55AB3-9771-8646-8573-68ABE0B71605}"/>
              </a:ext>
            </a:extLst>
          </p:cNvPr>
          <p:cNvSpPr txBox="1">
            <a:spLocks noChangeArrowheads="1"/>
          </p:cNvSpPr>
          <p:nvPr/>
        </p:nvSpPr>
        <p:spPr bwMode="auto">
          <a:xfrm>
            <a:off x="6238875" y="2732088"/>
            <a:ext cx="23383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400" dirty="0">
                <a:solidFill>
                  <a:schemeClr val="tx2"/>
                </a:solidFill>
                <a:latin typeface="Arial Rounded MT Bold" panose="020F0704030504030204" pitchFamily="34" charset="77"/>
              </a:rPr>
              <a:t>多项式时间算法</a:t>
            </a:r>
            <a:endParaRPr kumimoji="0" lang="en-US" altLang="zh-CN" sz="2400" dirty="0">
              <a:solidFill>
                <a:schemeClr val="tx2"/>
              </a:solidFill>
              <a:latin typeface="Arial Rounded MT Bold" panose="020F0704030504030204" pitchFamily="34" charset="77"/>
            </a:endParaRPr>
          </a:p>
          <a:p>
            <a:pPr>
              <a:spcBef>
                <a:spcPct val="0"/>
              </a:spcBef>
              <a:buClrTx/>
              <a:buSzTx/>
              <a:buFontTx/>
              <a:buNone/>
            </a:pPr>
            <a:r>
              <a:rPr kumimoji="0" lang="en-US" altLang="zh-CN" sz="2400" dirty="0">
                <a:solidFill>
                  <a:schemeClr val="tx2"/>
                </a:solidFill>
                <a:latin typeface="Arial Rounded MT Bold" panose="020F0704030504030204" pitchFamily="34" charset="77"/>
              </a:rPr>
              <a:t>O(</a:t>
            </a:r>
            <a:r>
              <a:rPr kumimoji="0" lang="en-US" altLang="zh-CN" sz="2400" dirty="0" err="1">
                <a:solidFill>
                  <a:schemeClr val="tx2"/>
                </a:solidFill>
                <a:latin typeface="Arial Rounded MT Bold" panose="020F0704030504030204" pitchFamily="34" charset="77"/>
              </a:rPr>
              <a:t>n</a:t>
            </a:r>
            <a:r>
              <a:rPr kumimoji="0" lang="en-US" altLang="zh-CN" sz="2400" baseline="30000" dirty="0" err="1">
                <a:solidFill>
                  <a:schemeClr val="tx2"/>
                </a:solidFill>
                <a:latin typeface="Arial Rounded MT Bold" panose="020F0704030504030204" pitchFamily="34" charset="77"/>
              </a:rPr>
              <a:t>c</a:t>
            </a:r>
            <a:r>
              <a:rPr kumimoji="0" lang="en-US" altLang="zh-CN" sz="2400" dirty="0">
                <a:solidFill>
                  <a:schemeClr val="tx2"/>
                </a:solidFill>
                <a:latin typeface="Arial Rounded MT Bold" panose="020F0704030504030204" pitchFamily="34" charset="77"/>
              </a:rPr>
              <a:t>) for some </a:t>
            </a:r>
          </a:p>
          <a:p>
            <a:pPr>
              <a:spcBef>
                <a:spcPct val="0"/>
              </a:spcBef>
              <a:buClrTx/>
              <a:buSzTx/>
              <a:buFontTx/>
              <a:buNone/>
            </a:pPr>
            <a:r>
              <a:rPr kumimoji="0" lang="en-US" altLang="zh-CN" sz="2400" dirty="0">
                <a:solidFill>
                  <a:schemeClr val="tx2"/>
                </a:solidFill>
                <a:latin typeface="Arial Rounded MT Bold" panose="020F0704030504030204" pitchFamily="34" charset="77"/>
              </a:rPr>
              <a:t>constant c</a:t>
            </a:r>
          </a:p>
        </p:txBody>
      </p:sp>
      <p:sp>
        <p:nvSpPr>
          <p:cNvPr id="1014790" name="AutoShape 6">
            <a:extLst>
              <a:ext uri="{FF2B5EF4-FFF2-40B4-BE49-F238E27FC236}">
                <a16:creationId xmlns:a16="http://schemas.microsoft.com/office/drawing/2014/main" id="{B527BE7D-DF19-2348-85F6-04F51627F3C1}"/>
              </a:ext>
            </a:extLst>
          </p:cNvPr>
          <p:cNvSpPr>
            <a:spLocks/>
          </p:cNvSpPr>
          <p:nvPr/>
        </p:nvSpPr>
        <p:spPr bwMode="auto">
          <a:xfrm>
            <a:off x="5680075" y="4772025"/>
            <a:ext cx="457200" cy="1828800"/>
          </a:xfrm>
          <a:prstGeom prst="rightBrace">
            <a:avLst>
              <a:gd name="adj1" fmla="val 33333"/>
              <a:gd name="adj2" fmla="val 50000"/>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14791" name="Text Box 7">
            <a:extLst>
              <a:ext uri="{FF2B5EF4-FFF2-40B4-BE49-F238E27FC236}">
                <a16:creationId xmlns:a16="http://schemas.microsoft.com/office/drawing/2014/main" id="{85DEFE31-C934-674D-A4B8-8E32BD71A5A1}"/>
              </a:ext>
            </a:extLst>
          </p:cNvPr>
          <p:cNvSpPr txBox="1">
            <a:spLocks noChangeArrowheads="1"/>
          </p:cNvSpPr>
          <p:nvPr/>
        </p:nvSpPr>
        <p:spPr bwMode="auto">
          <a:xfrm>
            <a:off x="6254750" y="533400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400">
                <a:latin typeface="Arial Rounded MT Bold" panose="020F0704030504030204" pitchFamily="34" charset="77"/>
              </a:rPr>
              <a:t>非多项式时间算法</a:t>
            </a:r>
            <a:endParaRPr kumimoji="0" lang="en-US" altLang="zh-CN" sz="2400">
              <a:latin typeface="Arial Rounded MT Bold" panose="020F0704030504030204" pitchFamily="34" charset="77"/>
            </a:endParaRPr>
          </a:p>
        </p:txBody>
      </p:sp>
      <p:sp>
        <p:nvSpPr>
          <p:cNvPr id="1014792" name="AutoShape 8">
            <a:extLst>
              <a:ext uri="{FF2B5EF4-FFF2-40B4-BE49-F238E27FC236}">
                <a16:creationId xmlns:a16="http://schemas.microsoft.com/office/drawing/2014/main" id="{03686E69-064C-CB4F-97B1-C82F0D3B8779}"/>
              </a:ext>
            </a:extLst>
          </p:cNvPr>
          <p:cNvSpPr>
            <a:spLocks/>
          </p:cNvSpPr>
          <p:nvPr/>
        </p:nvSpPr>
        <p:spPr bwMode="auto">
          <a:xfrm>
            <a:off x="5680075" y="2139950"/>
            <a:ext cx="457200" cy="2632075"/>
          </a:xfrm>
          <a:prstGeom prst="rightBrace">
            <a:avLst>
              <a:gd name="adj1" fmla="val 47975"/>
              <a:gd name="adj2" fmla="val 50000"/>
            </a:avLst>
          </a:prstGeom>
          <a:noFill/>
          <a:ln w="762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14793" name="Text Box 9">
            <a:extLst>
              <a:ext uri="{FF2B5EF4-FFF2-40B4-BE49-F238E27FC236}">
                <a16:creationId xmlns:a16="http://schemas.microsoft.com/office/drawing/2014/main" id="{B6FA2585-5AF5-7849-B40D-D5EA00524DA5}"/>
              </a:ext>
            </a:extLst>
          </p:cNvPr>
          <p:cNvSpPr txBox="1">
            <a:spLocks noChangeArrowheads="1"/>
          </p:cNvSpPr>
          <p:nvPr/>
        </p:nvSpPr>
        <p:spPr bwMode="auto">
          <a:xfrm>
            <a:off x="419100" y="2195513"/>
            <a:ext cx="5222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800">
                <a:latin typeface="Arial Rounded MT Bold" panose="020F0704030504030204" pitchFamily="34" charset="77"/>
              </a:rPr>
              <a:t>复杂度为</a:t>
            </a:r>
            <a:r>
              <a:rPr kumimoji="0" lang="en-US" altLang="zh-CN" sz="2800">
                <a:latin typeface="Arial Rounded MT Bold" panose="020F0704030504030204" pitchFamily="34" charset="77"/>
              </a:rPr>
              <a:t>O(n)</a:t>
            </a:r>
            <a:r>
              <a:rPr kumimoji="0" lang="zh-CN" altLang="en-US" sz="2800">
                <a:latin typeface="Arial Rounded MT Bold" panose="020F0704030504030204" pitchFamily="34" charset="77"/>
              </a:rPr>
              <a:t>的算法是高效率</a:t>
            </a:r>
            <a:r>
              <a:rPr kumimoji="0" lang="en-US" altLang="zh-CN" sz="2800">
                <a:latin typeface="Arial Rounded MT Bold" panose="020F0704030504030204" pitchFamily="34" charset="77"/>
              </a:rPr>
              <a:t>?</a:t>
            </a:r>
          </a:p>
        </p:txBody>
      </p:sp>
      <p:sp>
        <p:nvSpPr>
          <p:cNvPr id="1014794" name="Text Box 10">
            <a:extLst>
              <a:ext uri="{FF2B5EF4-FFF2-40B4-BE49-F238E27FC236}">
                <a16:creationId xmlns:a16="http://schemas.microsoft.com/office/drawing/2014/main" id="{801EEB99-E7F1-2C47-91F6-5F9A6D704DF2}"/>
              </a:ext>
            </a:extLst>
          </p:cNvPr>
          <p:cNvSpPr txBox="1">
            <a:spLocks noChangeArrowheads="1"/>
          </p:cNvSpPr>
          <p:nvPr/>
        </p:nvSpPr>
        <p:spPr bwMode="auto">
          <a:xfrm>
            <a:off x="419100" y="2852738"/>
            <a:ext cx="3697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ClrTx/>
              <a:buSzTx/>
              <a:buFontTx/>
              <a:buNone/>
            </a:pPr>
            <a:r>
              <a:rPr kumimoji="0" lang="zh-CN" altLang="en-US" sz="2800">
                <a:latin typeface="Arial Rounded MT Bold" panose="020F0704030504030204" pitchFamily="34" charset="77"/>
              </a:rPr>
              <a:t>复杂度为</a:t>
            </a:r>
            <a:r>
              <a:rPr kumimoji="0" lang="en-US" altLang="zh-CN" sz="2800">
                <a:latin typeface="Arial Rounded MT Bold" panose="020F0704030504030204" pitchFamily="34" charset="77"/>
              </a:rPr>
              <a:t> O(n log n)?</a:t>
            </a:r>
          </a:p>
        </p:txBody>
      </p:sp>
      <p:sp>
        <p:nvSpPr>
          <p:cNvPr id="1014795" name="Text Box 11">
            <a:extLst>
              <a:ext uri="{FF2B5EF4-FFF2-40B4-BE49-F238E27FC236}">
                <a16:creationId xmlns:a16="http://schemas.microsoft.com/office/drawing/2014/main" id="{429EB478-3359-394F-A0F6-88F63DF4B45F}"/>
              </a:ext>
            </a:extLst>
          </p:cNvPr>
          <p:cNvSpPr txBox="1">
            <a:spLocks noChangeArrowheads="1"/>
          </p:cNvSpPr>
          <p:nvPr/>
        </p:nvSpPr>
        <p:spPr bwMode="auto">
          <a:xfrm>
            <a:off x="419100" y="3509963"/>
            <a:ext cx="1365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ClrTx/>
              <a:buSzTx/>
              <a:buFontTx/>
              <a:buNone/>
            </a:pPr>
            <a:r>
              <a:rPr kumimoji="0" lang="en-US" altLang="zh-CN" sz="2800">
                <a:latin typeface="Arial Rounded MT Bold" panose="020F0704030504030204" pitchFamily="34" charset="77"/>
              </a:rPr>
              <a:t>O(n</a:t>
            </a:r>
            <a:r>
              <a:rPr kumimoji="0" lang="en-US" altLang="zh-CN" sz="2800" baseline="30000">
                <a:latin typeface="Arial Rounded MT Bold" panose="020F0704030504030204" pitchFamily="34" charset="77"/>
              </a:rPr>
              <a:t>2</a:t>
            </a:r>
            <a:r>
              <a:rPr kumimoji="0" lang="en-US" altLang="zh-CN" sz="2800">
                <a:latin typeface="Arial Rounded MT Bold" panose="020F0704030504030204" pitchFamily="34" charset="77"/>
              </a:rPr>
              <a:t>) ?</a:t>
            </a:r>
          </a:p>
        </p:txBody>
      </p:sp>
      <p:sp>
        <p:nvSpPr>
          <p:cNvPr id="1014796" name="Text Box 12">
            <a:extLst>
              <a:ext uri="{FF2B5EF4-FFF2-40B4-BE49-F238E27FC236}">
                <a16:creationId xmlns:a16="http://schemas.microsoft.com/office/drawing/2014/main" id="{67BB858E-56B1-9D42-A66A-9EB268A4A4D9}"/>
              </a:ext>
            </a:extLst>
          </p:cNvPr>
          <p:cNvSpPr txBox="1">
            <a:spLocks noChangeArrowheads="1"/>
          </p:cNvSpPr>
          <p:nvPr/>
        </p:nvSpPr>
        <p:spPr bwMode="auto">
          <a:xfrm>
            <a:off x="419100" y="4167188"/>
            <a:ext cx="150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800">
                <a:latin typeface="Arial Rounded MT Bold" panose="020F0704030504030204" pitchFamily="34" charset="77"/>
              </a:rPr>
              <a:t>O(n</a:t>
            </a:r>
            <a:r>
              <a:rPr kumimoji="0" lang="en-US" altLang="zh-CN" sz="2800" baseline="30000">
                <a:latin typeface="Arial Rounded MT Bold" panose="020F0704030504030204" pitchFamily="34" charset="77"/>
              </a:rPr>
              <a:t>10</a:t>
            </a:r>
            <a:r>
              <a:rPr kumimoji="0" lang="en-US" altLang="zh-CN" sz="2800">
                <a:latin typeface="Arial Rounded MT Bold" panose="020F0704030504030204" pitchFamily="34" charset="77"/>
              </a:rPr>
              <a:t>) ?</a:t>
            </a:r>
          </a:p>
        </p:txBody>
      </p:sp>
      <p:sp>
        <p:nvSpPr>
          <p:cNvPr id="1014797" name="Text Box 13">
            <a:extLst>
              <a:ext uri="{FF2B5EF4-FFF2-40B4-BE49-F238E27FC236}">
                <a16:creationId xmlns:a16="http://schemas.microsoft.com/office/drawing/2014/main" id="{23007C52-DD2D-8244-979D-266B957EAC7E}"/>
              </a:ext>
            </a:extLst>
          </p:cNvPr>
          <p:cNvSpPr txBox="1">
            <a:spLocks noChangeArrowheads="1"/>
          </p:cNvSpPr>
          <p:nvPr/>
        </p:nvSpPr>
        <p:spPr bwMode="auto">
          <a:xfrm>
            <a:off x="419100" y="4824413"/>
            <a:ext cx="1849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800">
                <a:latin typeface="Arial Rounded MT Bold" panose="020F0704030504030204" pitchFamily="34" charset="77"/>
              </a:rPr>
              <a:t>O(n</a:t>
            </a:r>
            <a:r>
              <a:rPr kumimoji="0" lang="en-US" altLang="zh-CN" sz="3100" baseline="30000">
                <a:latin typeface="Arial Rounded MT Bold" panose="020F0704030504030204" pitchFamily="34" charset="77"/>
              </a:rPr>
              <a:t>log n</a:t>
            </a:r>
            <a:r>
              <a:rPr kumimoji="0" lang="en-US" altLang="zh-CN" sz="2800">
                <a:latin typeface="Arial Rounded MT Bold" panose="020F0704030504030204" pitchFamily="34" charset="77"/>
              </a:rPr>
              <a:t>) ?</a:t>
            </a:r>
          </a:p>
        </p:txBody>
      </p:sp>
      <p:sp>
        <p:nvSpPr>
          <p:cNvPr id="1014798" name="Text Box 14">
            <a:extLst>
              <a:ext uri="{FF2B5EF4-FFF2-40B4-BE49-F238E27FC236}">
                <a16:creationId xmlns:a16="http://schemas.microsoft.com/office/drawing/2014/main" id="{B10055FB-D74C-914C-9C77-F2BB6700A395}"/>
              </a:ext>
            </a:extLst>
          </p:cNvPr>
          <p:cNvSpPr txBox="1">
            <a:spLocks noChangeArrowheads="1"/>
          </p:cNvSpPr>
          <p:nvPr/>
        </p:nvSpPr>
        <p:spPr bwMode="auto">
          <a:xfrm>
            <a:off x="419100" y="5481638"/>
            <a:ext cx="137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800">
                <a:latin typeface="Arial Rounded MT Bold" panose="020F0704030504030204" pitchFamily="34" charset="77"/>
              </a:rPr>
              <a:t>O(2</a:t>
            </a:r>
            <a:r>
              <a:rPr kumimoji="0" lang="en-US" altLang="zh-CN" sz="3100" baseline="30000">
                <a:latin typeface="Arial Rounded MT Bold" panose="020F0704030504030204" pitchFamily="34" charset="77"/>
              </a:rPr>
              <a:t>n</a:t>
            </a:r>
            <a:r>
              <a:rPr kumimoji="0" lang="en-US" altLang="zh-CN" sz="2800">
                <a:latin typeface="Arial Rounded MT Bold" panose="020F0704030504030204" pitchFamily="34" charset="77"/>
              </a:rPr>
              <a:t>) ?</a:t>
            </a:r>
          </a:p>
        </p:txBody>
      </p:sp>
      <p:sp>
        <p:nvSpPr>
          <p:cNvPr id="1014799" name="Text Box 15">
            <a:extLst>
              <a:ext uri="{FF2B5EF4-FFF2-40B4-BE49-F238E27FC236}">
                <a16:creationId xmlns:a16="http://schemas.microsoft.com/office/drawing/2014/main" id="{CF3F9F58-5E49-7B4C-B053-8FC5EB7E48CD}"/>
              </a:ext>
            </a:extLst>
          </p:cNvPr>
          <p:cNvSpPr txBox="1">
            <a:spLocks noChangeArrowheads="1"/>
          </p:cNvSpPr>
          <p:nvPr/>
        </p:nvSpPr>
        <p:spPr bwMode="auto">
          <a:xfrm>
            <a:off x="419100" y="6138863"/>
            <a:ext cx="1341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ClrTx/>
              <a:buSzTx/>
              <a:buFontTx/>
              <a:buNone/>
            </a:pPr>
            <a:r>
              <a:rPr kumimoji="0" lang="en-US" altLang="zh-CN" sz="2800">
                <a:latin typeface="Arial Rounded MT Bold" panose="020F0704030504030204" pitchFamily="34" charset="77"/>
              </a:rPr>
              <a:t>O(n!) ?</a:t>
            </a:r>
          </a:p>
        </p:txBody>
      </p:sp>
      <p:sp>
        <p:nvSpPr>
          <p:cNvPr id="2" name="Title 1">
            <a:extLst>
              <a:ext uri="{FF2B5EF4-FFF2-40B4-BE49-F238E27FC236}">
                <a16:creationId xmlns:a16="http://schemas.microsoft.com/office/drawing/2014/main" id="{4E4913B7-932B-5A4B-B6E9-442399224D0B}"/>
              </a:ext>
            </a:extLst>
          </p:cNvPr>
          <p:cNvSpPr>
            <a:spLocks noGrp="1"/>
          </p:cNvSpPr>
          <p:nvPr>
            <p:ph type="title"/>
          </p:nvPr>
        </p:nvSpPr>
        <p:spPr/>
        <p:txBody>
          <a:bodyPr/>
          <a:lstStyle/>
          <a:p>
            <a:r>
              <a:rPr lang="en-CN" dirty="0"/>
              <a:t>算法效率</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4793"/>
                                        </p:tgtEl>
                                        <p:attrNameLst>
                                          <p:attrName>style.visibility</p:attrName>
                                        </p:attrNameLst>
                                      </p:cBhvr>
                                      <p:to>
                                        <p:strVal val="visible"/>
                                      </p:to>
                                    </p:set>
                                    <p:animEffect transition="in" filter="fade">
                                      <p:cBhvr>
                                        <p:cTn id="7" dur="500"/>
                                        <p:tgtEl>
                                          <p:spTgt spid="10147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4794"/>
                                        </p:tgtEl>
                                        <p:attrNameLst>
                                          <p:attrName>style.visibility</p:attrName>
                                        </p:attrNameLst>
                                      </p:cBhvr>
                                      <p:to>
                                        <p:strVal val="visible"/>
                                      </p:to>
                                    </p:set>
                                    <p:animEffect transition="in" filter="fade">
                                      <p:cBhvr>
                                        <p:cTn id="12" dur="500"/>
                                        <p:tgtEl>
                                          <p:spTgt spid="10147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4795"/>
                                        </p:tgtEl>
                                        <p:attrNameLst>
                                          <p:attrName>style.visibility</p:attrName>
                                        </p:attrNameLst>
                                      </p:cBhvr>
                                      <p:to>
                                        <p:strVal val="visible"/>
                                      </p:to>
                                    </p:set>
                                    <p:animEffect transition="in" filter="fade">
                                      <p:cBhvr>
                                        <p:cTn id="17" dur="500"/>
                                        <p:tgtEl>
                                          <p:spTgt spid="10147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14796"/>
                                        </p:tgtEl>
                                        <p:attrNameLst>
                                          <p:attrName>style.visibility</p:attrName>
                                        </p:attrNameLst>
                                      </p:cBhvr>
                                      <p:to>
                                        <p:strVal val="visible"/>
                                      </p:to>
                                    </p:set>
                                    <p:animEffect transition="in" filter="fade">
                                      <p:cBhvr>
                                        <p:cTn id="22" dur="500"/>
                                        <p:tgtEl>
                                          <p:spTgt spid="10147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4797"/>
                                        </p:tgtEl>
                                        <p:attrNameLst>
                                          <p:attrName>style.visibility</p:attrName>
                                        </p:attrNameLst>
                                      </p:cBhvr>
                                      <p:to>
                                        <p:strVal val="visible"/>
                                      </p:to>
                                    </p:set>
                                    <p:animEffect transition="in" filter="fade">
                                      <p:cBhvr>
                                        <p:cTn id="27" dur="500"/>
                                        <p:tgtEl>
                                          <p:spTgt spid="10147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4798"/>
                                        </p:tgtEl>
                                        <p:attrNameLst>
                                          <p:attrName>style.visibility</p:attrName>
                                        </p:attrNameLst>
                                      </p:cBhvr>
                                      <p:to>
                                        <p:strVal val="visible"/>
                                      </p:to>
                                    </p:set>
                                    <p:animEffect transition="in" filter="fade">
                                      <p:cBhvr>
                                        <p:cTn id="32" dur="500"/>
                                        <p:tgtEl>
                                          <p:spTgt spid="101479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14799"/>
                                        </p:tgtEl>
                                        <p:attrNameLst>
                                          <p:attrName>style.visibility</p:attrName>
                                        </p:attrNameLst>
                                      </p:cBhvr>
                                      <p:to>
                                        <p:strVal val="visible"/>
                                      </p:to>
                                    </p:set>
                                    <p:animEffect transition="in" filter="fade">
                                      <p:cBhvr>
                                        <p:cTn id="35" dur="500"/>
                                        <p:tgtEl>
                                          <p:spTgt spid="101479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014788"/>
                                        </p:tgtEl>
                                        <p:attrNameLst>
                                          <p:attrName>style.visibility</p:attrName>
                                        </p:attrNameLst>
                                      </p:cBhvr>
                                      <p:to>
                                        <p:strVal val="visible"/>
                                      </p:to>
                                    </p:set>
                                    <p:animEffect transition="in" filter="fade">
                                      <p:cBhvr>
                                        <p:cTn id="40" dur="500"/>
                                        <p:tgtEl>
                                          <p:spTgt spid="10147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4792"/>
                                        </p:tgtEl>
                                        <p:attrNameLst>
                                          <p:attrName>style.visibility</p:attrName>
                                        </p:attrNameLst>
                                      </p:cBhvr>
                                      <p:to>
                                        <p:strVal val="visible"/>
                                      </p:to>
                                    </p:set>
                                    <p:animEffect transition="in" filter="fade">
                                      <p:cBhvr>
                                        <p:cTn id="43" dur="500"/>
                                        <p:tgtEl>
                                          <p:spTgt spid="10147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14789"/>
                                        </p:tgtEl>
                                        <p:attrNameLst>
                                          <p:attrName>style.visibility</p:attrName>
                                        </p:attrNameLst>
                                      </p:cBhvr>
                                      <p:to>
                                        <p:strVal val="visible"/>
                                      </p:to>
                                    </p:set>
                                    <p:animEffect transition="in" filter="fade">
                                      <p:cBhvr>
                                        <p:cTn id="46" dur="500"/>
                                        <p:tgtEl>
                                          <p:spTgt spid="101478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14790"/>
                                        </p:tgtEl>
                                        <p:attrNameLst>
                                          <p:attrName>style.visibility</p:attrName>
                                        </p:attrNameLst>
                                      </p:cBhvr>
                                      <p:to>
                                        <p:strVal val="visible"/>
                                      </p:to>
                                    </p:set>
                                    <p:animEffect transition="in" filter="fade">
                                      <p:cBhvr>
                                        <p:cTn id="51" dur="500"/>
                                        <p:tgtEl>
                                          <p:spTgt spid="101479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14791"/>
                                        </p:tgtEl>
                                        <p:attrNameLst>
                                          <p:attrName>style.visibility</p:attrName>
                                        </p:attrNameLst>
                                      </p:cBhvr>
                                      <p:to>
                                        <p:strVal val="visible"/>
                                      </p:to>
                                    </p:set>
                                    <p:animEffect transition="in" filter="fade">
                                      <p:cBhvr>
                                        <p:cTn id="54" dur="500"/>
                                        <p:tgtEl>
                                          <p:spTgt spid="1014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9" grpId="0"/>
      <p:bldP spid="1014790" grpId="0" animBg="1"/>
      <p:bldP spid="1014791" grpId="0"/>
      <p:bldP spid="1014792" grpId="0" animBg="1"/>
      <p:bldP spid="1014793" grpId="0"/>
      <p:bldP spid="1014794" grpId="0"/>
      <p:bldP spid="1014795" grpId="0"/>
      <p:bldP spid="1014796" grpId="0"/>
      <p:bldP spid="1014797" grpId="0"/>
      <p:bldP spid="1014798" grpId="0"/>
      <p:bldP spid="101479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CBB72E70-8FC3-1846-B07D-398A3F2FB909}"/>
              </a:ext>
            </a:extLst>
          </p:cNvPr>
          <p:cNvSpPr>
            <a:spLocks noGrp="1" noChangeArrowheads="1"/>
          </p:cNvSpPr>
          <p:nvPr>
            <p:ph type="title"/>
          </p:nvPr>
        </p:nvSpPr>
        <p:spPr/>
        <p:txBody>
          <a:bodyPr/>
          <a:lstStyle/>
          <a:p>
            <a:r>
              <a:rPr lang="zh-CN" altLang="en-US"/>
              <a:t>关系</a:t>
            </a:r>
            <a:endParaRPr lang="en-US" altLang="en-US"/>
          </a:p>
        </p:txBody>
      </p:sp>
      <p:pic>
        <p:nvPicPr>
          <p:cNvPr id="51202" name="Content Placeholder 4">
            <a:extLst>
              <a:ext uri="{FF2B5EF4-FFF2-40B4-BE49-F238E27FC236}">
                <a16:creationId xmlns:a16="http://schemas.microsoft.com/office/drawing/2014/main" id="{44728A7C-FFB1-5B47-9F1A-D189D3EEA0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2179638"/>
            <a:ext cx="5834063" cy="4221162"/>
          </a:xfrm>
        </p:spPr>
      </p:pic>
      <p:sp>
        <p:nvSpPr>
          <p:cNvPr id="51203" name="Slide Number Placeholder 3">
            <a:extLst>
              <a:ext uri="{FF2B5EF4-FFF2-40B4-BE49-F238E27FC236}">
                <a16:creationId xmlns:a16="http://schemas.microsoft.com/office/drawing/2014/main" id="{3E2EFA42-60F0-3A43-85C8-6F84E70EE9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F5FA0F-E2D5-764C-8513-73CABD475D93}" type="slidenum">
              <a:rPr kumimoji="0" lang="zh-CN" altLang="en-US" sz="1400"/>
              <a:pPr>
                <a:spcBef>
                  <a:spcPct val="0"/>
                </a:spcBef>
                <a:buClrTx/>
                <a:buSzTx/>
                <a:buFontTx/>
                <a:buNone/>
              </a:pPr>
              <a:t>30</a:t>
            </a:fld>
            <a:endParaRPr kumimoji="0" lang="en-US" altLang="zh-CN" sz="1400"/>
          </a:p>
        </p:txBody>
      </p:sp>
    </p:spTree>
    <p:extLst>
      <p:ext uri="{BB962C8B-B14F-4D97-AF65-F5344CB8AC3E}">
        <p14:creationId xmlns:p14="http://schemas.microsoft.com/office/powerpoint/2010/main" val="4065895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5AD98B51-C1E6-3C43-9D29-46AE8BAB9B94}"/>
              </a:ext>
            </a:extLst>
          </p:cNvPr>
          <p:cNvSpPr>
            <a:spLocks noGrp="1" noChangeArrowheads="1"/>
          </p:cNvSpPr>
          <p:nvPr>
            <p:ph type="title"/>
          </p:nvPr>
        </p:nvSpPr>
        <p:spPr/>
        <p:txBody>
          <a:bodyPr/>
          <a:lstStyle/>
          <a:p>
            <a:r>
              <a:rPr lang="zh-CN" altLang="en-US"/>
              <a:t>对“</a:t>
            </a:r>
            <a:r>
              <a:rPr lang="en-US" altLang="zh-CN"/>
              <a:t>NP</a:t>
            </a:r>
            <a:r>
              <a:rPr lang="zh-CN" altLang="en-US"/>
              <a:t>完全问题”</a:t>
            </a:r>
            <a:r>
              <a:rPr lang="zh-CN" altLang="en-US" b="1"/>
              <a:t>的评述</a:t>
            </a:r>
          </a:p>
        </p:txBody>
      </p:sp>
      <p:sp>
        <p:nvSpPr>
          <p:cNvPr id="344067" name="Rectangle 3">
            <a:extLst>
              <a:ext uri="{FF2B5EF4-FFF2-40B4-BE49-F238E27FC236}">
                <a16:creationId xmlns:a16="http://schemas.microsoft.com/office/drawing/2014/main" id="{32031DDD-427A-7E4E-992C-93013E73D4B8}"/>
              </a:ext>
            </a:extLst>
          </p:cNvPr>
          <p:cNvSpPr>
            <a:spLocks noGrp="1" noChangeArrowheads="1"/>
          </p:cNvSpPr>
          <p:nvPr>
            <p:ph type="body" idx="1"/>
          </p:nvPr>
        </p:nvSpPr>
        <p:spPr>
          <a:xfrm>
            <a:off x="603250" y="1976438"/>
            <a:ext cx="8229600" cy="4495800"/>
          </a:xfrm>
        </p:spPr>
        <p:txBody>
          <a:bodyPr/>
          <a:lstStyle/>
          <a:p>
            <a:pPr>
              <a:lnSpc>
                <a:spcPct val="120000"/>
              </a:lnSpc>
            </a:pPr>
            <a:r>
              <a:rPr lang="en-US" altLang="zh-CN" sz="2400" dirty="0"/>
              <a:t>NP</a:t>
            </a:r>
            <a:r>
              <a:rPr lang="zh-CN" altLang="en-US" sz="2400" dirty="0"/>
              <a:t>完全问题是</a:t>
            </a:r>
            <a:r>
              <a:rPr lang="en-US" altLang="zh-CN" sz="2400" dirty="0"/>
              <a:t>NP</a:t>
            </a:r>
            <a:r>
              <a:rPr lang="zh-CN" altLang="en-US" sz="2400" dirty="0"/>
              <a:t>类问题中最难的</a:t>
            </a:r>
          </a:p>
          <a:p>
            <a:pPr>
              <a:lnSpc>
                <a:spcPct val="120000"/>
              </a:lnSpc>
              <a:buFontTx/>
              <a:buNone/>
            </a:pPr>
            <a:r>
              <a:rPr lang="zh-CN" altLang="en-US" sz="2400" dirty="0"/>
              <a:t>    一类问题，至今已经发现了几千个，</a:t>
            </a:r>
          </a:p>
          <a:p>
            <a:pPr>
              <a:lnSpc>
                <a:spcPct val="120000"/>
              </a:lnSpc>
              <a:buFontTx/>
              <a:buNone/>
            </a:pPr>
            <a:r>
              <a:rPr lang="zh-CN" altLang="en-US" sz="2400" dirty="0"/>
              <a:t>    但一个也没有找到多项式时间算法。</a:t>
            </a:r>
          </a:p>
          <a:p>
            <a:pPr>
              <a:lnSpc>
                <a:spcPct val="120000"/>
              </a:lnSpc>
            </a:pPr>
            <a:r>
              <a:rPr lang="zh-CN" altLang="en-US" sz="2400" dirty="0"/>
              <a:t>如果某一个</a:t>
            </a:r>
            <a:r>
              <a:rPr lang="en-US" altLang="zh-CN" sz="2400" dirty="0"/>
              <a:t>NP</a:t>
            </a:r>
            <a:r>
              <a:rPr lang="zh-CN" altLang="en-US" sz="2400" dirty="0"/>
              <a:t>完全问题能在多项式时间内解决，则每一个</a:t>
            </a:r>
            <a:r>
              <a:rPr lang="en-US" altLang="zh-CN" sz="2400" dirty="0"/>
              <a:t>NP</a:t>
            </a:r>
            <a:r>
              <a:rPr lang="zh-CN" altLang="en-US" sz="2400" dirty="0"/>
              <a:t>完全问题都能在多项式时间内解决。</a:t>
            </a:r>
          </a:p>
          <a:p>
            <a:pPr>
              <a:lnSpc>
                <a:spcPct val="120000"/>
              </a:lnSpc>
            </a:pPr>
            <a:r>
              <a:rPr lang="zh-CN" altLang="en-US" sz="2400" dirty="0">
                <a:solidFill>
                  <a:srgbClr val="FF0000"/>
                </a:solidFill>
              </a:rPr>
              <a:t>这些问题也许存在多项式时间算法</a:t>
            </a:r>
            <a:r>
              <a:rPr lang="zh-CN" altLang="en-US" sz="2400" dirty="0"/>
              <a:t>，因为计算机科学是相对新生的科学，肯定还有新的算法设计技术有待发现；</a:t>
            </a:r>
          </a:p>
          <a:p>
            <a:pPr>
              <a:lnSpc>
                <a:spcPct val="120000"/>
              </a:lnSpc>
            </a:pPr>
            <a:r>
              <a:rPr lang="zh-CN" altLang="en-US" sz="2400" dirty="0">
                <a:solidFill>
                  <a:srgbClr val="FF0000"/>
                </a:solidFill>
              </a:rPr>
              <a:t>这些问题也许不存在多项式时间算法</a:t>
            </a:r>
            <a:r>
              <a:rPr lang="zh-CN" altLang="en-US" sz="2400" dirty="0"/>
              <a:t>，但目前缺乏足够的依据来证明这一点。</a:t>
            </a:r>
          </a:p>
        </p:txBody>
      </p:sp>
      <p:pic>
        <p:nvPicPr>
          <p:cNvPr id="52227" name="Picture 4">
            <a:extLst>
              <a:ext uri="{FF2B5EF4-FFF2-40B4-BE49-F238E27FC236}">
                <a16:creationId xmlns:a16="http://schemas.microsoft.com/office/drawing/2014/main" id="{048FA621-6361-8941-9FF4-DE01E2786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609600"/>
            <a:ext cx="24384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070" name="Picture 6" descr="2004127164334">
            <a:hlinkClick r:id="rId3"/>
            <a:extLst>
              <a:ext uri="{FF2B5EF4-FFF2-40B4-BE49-F238E27FC236}">
                <a16:creationId xmlns:a16="http://schemas.microsoft.com/office/drawing/2014/main" id="{07348569-29F0-4349-97E2-C9A1EAC0B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5934075"/>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Slide Number Placeholder 1">
            <a:extLst>
              <a:ext uri="{FF2B5EF4-FFF2-40B4-BE49-F238E27FC236}">
                <a16:creationId xmlns:a16="http://schemas.microsoft.com/office/drawing/2014/main" id="{29E49762-897F-E442-BF34-43373C619AE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5FB853-A6D2-CC46-88BE-4D0CB3E34290}" type="slidenum">
              <a:rPr kumimoji="0" lang="zh-CN" altLang="en-US" sz="1400"/>
              <a:pPr>
                <a:spcBef>
                  <a:spcPct val="0"/>
                </a:spcBef>
                <a:buClrTx/>
                <a:buSzTx/>
                <a:buFontTx/>
                <a:buNone/>
              </a:pPr>
              <a:t>31</a:t>
            </a:fld>
            <a:endParaRPr kumimoji="0" lang="en-US" altLang="zh-CN" sz="140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4582C718-1753-AA4E-806C-82C858D69980}"/>
              </a:ext>
            </a:extLst>
          </p:cNvPr>
          <p:cNvSpPr>
            <a:spLocks noGrp="1" noChangeArrowheads="1"/>
          </p:cNvSpPr>
          <p:nvPr>
            <p:ph type="title"/>
          </p:nvPr>
        </p:nvSpPr>
        <p:spPr>
          <a:xfrm>
            <a:off x="1133475" y="396875"/>
            <a:ext cx="7793038" cy="1462088"/>
          </a:xfrm>
        </p:spPr>
        <p:txBody>
          <a:bodyPr/>
          <a:lstStyle/>
          <a:p>
            <a:r>
              <a:rPr lang="en-US" altLang="zh-CN" dirty="0"/>
              <a:t>P</a:t>
            </a:r>
            <a:r>
              <a:rPr lang="zh-CN" altLang="en-US" dirty="0"/>
              <a:t>类问题、</a:t>
            </a:r>
            <a:r>
              <a:rPr lang="en-US" altLang="zh-CN" dirty="0"/>
              <a:t>NP</a:t>
            </a:r>
            <a:r>
              <a:rPr lang="zh-CN" altLang="en-US" dirty="0"/>
              <a:t>类问题、</a:t>
            </a:r>
            <a:r>
              <a:rPr lang="en-US" altLang="zh-CN" dirty="0"/>
              <a:t>NP</a:t>
            </a:r>
            <a:r>
              <a:rPr lang="zh-CN" altLang="en-US" dirty="0"/>
              <a:t>完全问题的关系</a:t>
            </a:r>
          </a:p>
        </p:txBody>
      </p:sp>
      <p:grpSp>
        <p:nvGrpSpPr>
          <p:cNvPr id="53250" name="Group 4">
            <a:extLst>
              <a:ext uri="{FF2B5EF4-FFF2-40B4-BE49-F238E27FC236}">
                <a16:creationId xmlns:a16="http://schemas.microsoft.com/office/drawing/2014/main" id="{CB55655F-8EEB-FB46-96DE-DDEAD07921EA}"/>
              </a:ext>
            </a:extLst>
          </p:cNvPr>
          <p:cNvGrpSpPr>
            <a:grpSpLocks/>
          </p:cNvGrpSpPr>
          <p:nvPr/>
        </p:nvGrpSpPr>
        <p:grpSpPr bwMode="auto">
          <a:xfrm>
            <a:off x="2359479" y="2498271"/>
            <a:ext cx="4113213" cy="2674938"/>
            <a:chOff x="8383" y="4178"/>
            <a:chExt cx="3365" cy="2187"/>
          </a:xfrm>
        </p:grpSpPr>
        <p:sp>
          <p:nvSpPr>
            <p:cNvPr id="53252" name="Oval 5">
              <a:extLst>
                <a:ext uri="{FF2B5EF4-FFF2-40B4-BE49-F238E27FC236}">
                  <a16:creationId xmlns:a16="http://schemas.microsoft.com/office/drawing/2014/main" id="{ACF11FFA-AB7B-C649-9A9C-929A15703133}"/>
                </a:ext>
              </a:extLst>
            </p:cNvPr>
            <p:cNvSpPr>
              <a:spLocks noChangeArrowheads="1"/>
            </p:cNvSpPr>
            <p:nvPr/>
          </p:nvSpPr>
          <p:spPr bwMode="auto">
            <a:xfrm>
              <a:off x="8383" y="4178"/>
              <a:ext cx="3365" cy="2187"/>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3253" name="Oval 6">
              <a:extLst>
                <a:ext uri="{FF2B5EF4-FFF2-40B4-BE49-F238E27FC236}">
                  <a16:creationId xmlns:a16="http://schemas.microsoft.com/office/drawing/2014/main" id="{5F0F7C16-A59B-224F-82D0-A7C51DFB68CD}"/>
                </a:ext>
              </a:extLst>
            </p:cNvPr>
            <p:cNvSpPr>
              <a:spLocks noChangeArrowheads="1"/>
            </p:cNvSpPr>
            <p:nvPr/>
          </p:nvSpPr>
          <p:spPr bwMode="auto">
            <a:xfrm>
              <a:off x="8664" y="5474"/>
              <a:ext cx="1964" cy="648"/>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Times New Roman" panose="02020603050405020304" pitchFamily="18" charset="0"/>
                  <a:ea typeface="华文中宋" panose="02010600040101010101" pitchFamily="2" charset="-122"/>
                </a:rPr>
                <a:t>完全</a:t>
              </a:r>
              <a:r>
                <a:rPr kumimoji="0" lang="zh-CN" altLang="en-US" sz="2200" b="1">
                  <a:solidFill>
                    <a:srgbClr val="FF000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53254" name="Rectangle 7">
              <a:extLst>
                <a:ext uri="{FF2B5EF4-FFF2-40B4-BE49-F238E27FC236}">
                  <a16:creationId xmlns:a16="http://schemas.microsoft.com/office/drawing/2014/main" id="{68E172C5-0A4B-E041-9DC2-B0531412F574}"/>
                </a:ext>
              </a:extLst>
            </p:cNvPr>
            <p:cNvSpPr>
              <a:spLocks noChangeArrowheads="1"/>
            </p:cNvSpPr>
            <p:nvPr/>
          </p:nvSpPr>
          <p:spPr bwMode="auto">
            <a:xfrm>
              <a:off x="9225" y="4340"/>
              <a:ext cx="1215"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53255" name="Oval 8">
              <a:extLst>
                <a:ext uri="{FF2B5EF4-FFF2-40B4-BE49-F238E27FC236}">
                  <a16:creationId xmlns:a16="http://schemas.microsoft.com/office/drawing/2014/main" id="{39089083-CB18-CE4E-82C6-F8718B16677F}"/>
                </a:ext>
              </a:extLst>
            </p:cNvPr>
            <p:cNvSpPr>
              <a:spLocks noChangeArrowheads="1"/>
            </p:cNvSpPr>
            <p:nvPr/>
          </p:nvSpPr>
          <p:spPr bwMode="auto">
            <a:xfrm>
              <a:off x="10253" y="4664"/>
              <a:ext cx="1403" cy="648"/>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P</a:t>
              </a:r>
              <a:r>
                <a:rPr kumimoji="0" lang="zh-CN" altLang="en-US" sz="2200" b="1">
                  <a:solidFill>
                    <a:srgbClr val="000080"/>
                  </a:solidFill>
                  <a:latin typeface="Times New Roman" panose="02020603050405020304" pitchFamily="18" charset="0"/>
                  <a:ea typeface="华文中宋" panose="02010600040101010101" pitchFamily="2" charset="-122"/>
                </a:rPr>
                <a:t>类</a:t>
              </a:r>
              <a:r>
                <a:rPr kumimoji="0" lang="zh-CN" altLang="en-US" sz="2200" b="1">
                  <a:solidFill>
                    <a:srgbClr val="00008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grpSp>
      <p:sp>
        <p:nvSpPr>
          <p:cNvPr id="53251" name="Slide Number Placeholder 1">
            <a:extLst>
              <a:ext uri="{FF2B5EF4-FFF2-40B4-BE49-F238E27FC236}">
                <a16:creationId xmlns:a16="http://schemas.microsoft.com/office/drawing/2014/main" id="{65DF90FA-9256-F140-B472-CAA9A22BFF6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D6B5D8-3BE4-494E-96C2-A09D7A7CF040}" type="slidenum">
              <a:rPr kumimoji="0" lang="zh-CN" altLang="en-US" sz="1400"/>
              <a:pPr>
                <a:spcBef>
                  <a:spcPct val="0"/>
                </a:spcBef>
                <a:buClrTx/>
                <a:buSzTx/>
                <a:buFontTx/>
                <a:buNone/>
              </a:pPr>
              <a:t>32</a:t>
            </a:fld>
            <a:endParaRPr kumimoji="0" lang="en-US" altLang="zh-CN" sz="1400"/>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75B8C61B-7476-1E45-BE37-68539B87EC21}"/>
              </a:ext>
            </a:extLst>
          </p:cNvPr>
          <p:cNvSpPr>
            <a:spLocks noGrp="1" noChangeArrowheads="1"/>
          </p:cNvSpPr>
          <p:nvPr>
            <p:ph type="title"/>
          </p:nvPr>
        </p:nvSpPr>
        <p:spPr>
          <a:xfrm>
            <a:off x="1150938" y="258763"/>
            <a:ext cx="7993062" cy="1462087"/>
          </a:xfrm>
        </p:spPr>
        <p:txBody>
          <a:bodyPr/>
          <a:lstStyle/>
          <a:p>
            <a:r>
              <a:rPr lang="zh-CN" altLang="en-US" sz="4000"/>
              <a:t>关于</a:t>
            </a:r>
            <a:r>
              <a:rPr lang="en-US" altLang="zh-CN" sz="4000"/>
              <a:t>P</a:t>
            </a:r>
            <a:r>
              <a:rPr lang="zh-CN" altLang="en-US" sz="4000"/>
              <a:t>与</a:t>
            </a:r>
            <a:r>
              <a:rPr lang="en-US" altLang="zh-CN" sz="4000"/>
              <a:t>NP</a:t>
            </a:r>
            <a:r>
              <a:rPr lang="zh-CN" altLang="en-US" sz="4000"/>
              <a:t>关系的再思考</a:t>
            </a:r>
            <a:br>
              <a:rPr lang="zh-CN" altLang="en-US" sz="4000"/>
            </a:br>
            <a:r>
              <a:rPr lang="zh-CN" altLang="en-US" sz="4000"/>
              <a:t>                              </a:t>
            </a:r>
            <a:r>
              <a:rPr lang="en-US" altLang="zh-CN" sz="4000"/>
              <a:t>--</a:t>
            </a:r>
            <a:r>
              <a:rPr lang="zh-CN" altLang="en-US" sz="4000"/>
              <a:t>从深层意义</a:t>
            </a:r>
          </a:p>
        </p:txBody>
      </p:sp>
      <p:sp>
        <p:nvSpPr>
          <p:cNvPr id="346115" name="Rectangle 3">
            <a:extLst>
              <a:ext uri="{FF2B5EF4-FFF2-40B4-BE49-F238E27FC236}">
                <a16:creationId xmlns:a16="http://schemas.microsoft.com/office/drawing/2014/main" id="{956C9050-8202-0C4D-846D-02D2ECABDF8C}"/>
              </a:ext>
            </a:extLst>
          </p:cNvPr>
          <p:cNvSpPr>
            <a:spLocks noGrp="1" noChangeArrowheads="1"/>
          </p:cNvSpPr>
          <p:nvPr>
            <p:ph type="body" idx="1"/>
          </p:nvPr>
        </p:nvSpPr>
        <p:spPr>
          <a:xfrm>
            <a:off x="605118" y="1720850"/>
            <a:ext cx="8229600" cy="4953000"/>
          </a:xfrm>
        </p:spPr>
        <p:txBody>
          <a:bodyPr/>
          <a:lstStyle/>
          <a:p>
            <a:pPr>
              <a:buFontTx/>
              <a:buNone/>
            </a:pPr>
            <a:endParaRPr lang="en-US" altLang="zh-CN" sz="2200" b="1" dirty="0"/>
          </a:p>
          <a:p>
            <a:pPr>
              <a:buFontTx/>
              <a:buNone/>
            </a:pPr>
            <a:r>
              <a:rPr lang="zh-CN" altLang="en-US" sz="2200" dirty="0"/>
              <a:t>至今没有人能证明是否</a:t>
            </a:r>
            <a:r>
              <a:rPr lang="en-US" altLang="zh-CN" sz="2200" dirty="0"/>
              <a:t>P ≠ NP</a:t>
            </a:r>
            <a:r>
              <a:rPr lang="zh-CN" altLang="en-US" sz="2200" dirty="0"/>
              <a:t>。</a:t>
            </a:r>
          </a:p>
          <a:p>
            <a:r>
              <a:rPr lang="zh-CN" altLang="en-US" sz="2200" dirty="0">
                <a:solidFill>
                  <a:srgbClr val="FF0000"/>
                </a:solidFill>
              </a:rPr>
              <a:t>若</a:t>
            </a:r>
            <a:r>
              <a:rPr lang="en-US" altLang="zh-CN" sz="2200" dirty="0">
                <a:solidFill>
                  <a:srgbClr val="FF0000"/>
                </a:solidFill>
              </a:rPr>
              <a:t>P=NP</a:t>
            </a:r>
            <a:r>
              <a:rPr lang="zh-CN" altLang="en-US" sz="2200" dirty="0"/>
              <a:t>，说明</a:t>
            </a:r>
            <a:r>
              <a:rPr lang="en-US" altLang="zh-CN" sz="2200" dirty="0"/>
              <a:t>NP</a:t>
            </a:r>
            <a:r>
              <a:rPr lang="zh-CN" altLang="en-US" sz="2200" dirty="0"/>
              <a:t>类中所有问题</a:t>
            </a:r>
          </a:p>
          <a:p>
            <a:pPr>
              <a:buFontTx/>
              <a:buNone/>
            </a:pPr>
            <a:r>
              <a:rPr lang="zh-CN" altLang="en-US" sz="2200" dirty="0"/>
              <a:t>  （包括</a:t>
            </a:r>
            <a:r>
              <a:rPr lang="en-US" altLang="zh-CN" sz="2200" dirty="0"/>
              <a:t>NP</a:t>
            </a:r>
            <a:r>
              <a:rPr lang="zh-CN" altLang="en-US" sz="2200" dirty="0"/>
              <a:t>完全问题）都具有</a:t>
            </a:r>
          </a:p>
          <a:p>
            <a:pPr>
              <a:buFontTx/>
              <a:buNone/>
            </a:pPr>
            <a:r>
              <a:rPr lang="zh-CN" altLang="en-US" sz="2200" dirty="0"/>
              <a:t>    多项式时间算法；</a:t>
            </a:r>
          </a:p>
          <a:p>
            <a:pPr>
              <a:buFontTx/>
              <a:buNone/>
            </a:pPr>
            <a:endParaRPr lang="zh-CN" altLang="en-US" sz="2200" dirty="0"/>
          </a:p>
          <a:p>
            <a:r>
              <a:rPr lang="zh-CN" altLang="en-US" sz="2200" dirty="0">
                <a:solidFill>
                  <a:srgbClr val="FF0000"/>
                </a:solidFill>
              </a:rPr>
              <a:t>若</a:t>
            </a:r>
            <a:r>
              <a:rPr lang="en-US" altLang="zh-CN" sz="2200" dirty="0">
                <a:solidFill>
                  <a:srgbClr val="FF0000"/>
                </a:solidFill>
              </a:rPr>
              <a:t>P ≠ NP</a:t>
            </a:r>
            <a:r>
              <a:rPr lang="zh-CN" altLang="en-US" sz="2200" dirty="0"/>
              <a:t>，</a:t>
            </a:r>
          </a:p>
          <a:p>
            <a:pPr>
              <a:buFontTx/>
              <a:buNone/>
            </a:pPr>
            <a:r>
              <a:rPr lang="zh-CN" altLang="en-US" sz="2200" dirty="0"/>
              <a:t>    说明</a:t>
            </a:r>
            <a:r>
              <a:rPr lang="en-US" altLang="zh-CN" sz="2200" dirty="0"/>
              <a:t>NP</a:t>
            </a:r>
            <a:r>
              <a:rPr lang="zh-CN" altLang="en-US" sz="2200" dirty="0"/>
              <a:t>类中除</a:t>
            </a:r>
            <a:r>
              <a:rPr lang="en-US" altLang="zh-CN" sz="2200" dirty="0"/>
              <a:t>P</a:t>
            </a:r>
            <a:r>
              <a:rPr lang="zh-CN" altLang="en-US" sz="2200" dirty="0"/>
              <a:t>类之外的所有问题</a:t>
            </a:r>
          </a:p>
          <a:p>
            <a:pPr>
              <a:buFontTx/>
              <a:buNone/>
            </a:pPr>
            <a:r>
              <a:rPr lang="zh-CN" altLang="en-US" sz="2200" dirty="0"/>
              <a:t>   （包括</a:t>
            </a:r>
            <a:r>
              <a:rPr lang="en-US" altLang="zh-CN" sz="2200" dirty="0"/>
              <a:t>NP</a:t>
            </a:r>
            <a:r>
              <a:rPr lang="zh-CN" altLang="en-US" sz="2200" dirty="0"/>
              <a:t>完全问题）都不存在多项式时间算法。</a:t>
            </a:r>
          </a:p>
          <a:p>
            <a:pPr>
              <a:buFontTx/>
              <a:buNone/>
            </a:pPr>
            <a:endParaRPr lang="zh-CN" altLang="en-US" sz="2200" dirty="0"/>
          </a:p>
          <a:p>
            <a:pPr>
              <a:buFontTx/>
              <a:buNone/>
            </a:pPr>
            <a:r>
              <a:rPr lang="zh-CN" altLang="en-US" sz="2200" dirty="0"/>
              <a:t>无论哪种答案，都将为算法设计提供重要的指导和依据。</a:t>
            </a:r>
          </a:p>
          <a:p>
            <a:pPr algn="ctr">
              <a:buFontTx/>
              <a:buNone/>
            </a:pPr>
            <a:r>
              <a:rPr lang="zh-CN" altLang="en-US" sz="2200" dirty="0">
                <a:solidFill>
                  <a:srgbClr val="FF0000"/>
                </a:solidFill>
              </a:rPr>
              <a:t>目前人们普遍猜测：</a:t>
            </a:r>
            <a:r>
              <a:rPr lang="en-US" altLang="zh-CN" sz="2200" dirty="0">
                <a:solidFill>
                  <a:srgbClr val="FF0000"/>
                </a:solidFill>
              </a:rPr>
              <a:t>P ≠ NP</a:t>
            </a:r>
            <a:r>
              <a:rPr lang="en-US" altLang="zh-CN" sz="2200" dirty="0"/>
              <a:t>  </a:t>
            </a:r>
          </a:p>
        </p:txBody>
      </p:sp>
      <p:grpSp>
        <p:nvGrpSpPr>
          <p:cNvPr id="54275" name="Group 4">
            <a:extLst>
              <a:ext uri="{FF2B5EF4-FFF2-40B4-BE49-F238E27FC236}">
                <a16:creationId xmlns:a16="http://schemas.microsoft.com/office/drawing/2014/main" id="{8D2DAA89-C9EB-554F-982E-EC751C17A419}"/>
              </a:ext>
            </a:extLst>
          </p:cNvPr>
          <p:cNvGrpSpPr>
            <a:grpSpLocks/>
          </p:cNvGrpSpPr>
          <p:nvPr/>
        </p:nvGrpSpPr>
        <p:grpSpPr bwMode="auto">
          <a:xfrm>
            <a:off x="4572000" y="2819400"/>
            <a:ext cx="3886200" cy="1905000"/>
            <a:chOff x="6747" y="3779"/>
            <a:chExt cx="3365" cy="2187"/>
          </a:xfrm>
        </p:grpSpPr>
        <p:sp>
          <p:nvSpPr>
            <p:cNvPr id="54277" name="Oval 5">
              <a:extLst>
                <a:ext uri="{FF2B5EF4-FFF2-40B4-BE49-F238E27FC236}">
                  <a16:creationId xmlns:a16="http://schemas.microsoft.com/office/drawing/2014/main" id="{2C7F483A-A9E6-2C49-88F5-129D6A99E674}"/>
                </a:ext>
              </a:extLst>
            </p:cNvPr>
            <p:cNvSpPr>
              <a:spLocks noChangeArrowheads="1"/>
            </p:cNvSpPr>
            <p:nvPr/>
          </p:nvSpPr>
          <p:spPr bwMode="auto">
            <a:xfrm>
              <a:off x="6747" y="3779"/>
              <a:ext cx="3365" cy="2187"/>
            </a:xfrm>
            <a:prstGeom prst="ellipse">
              <a:avLst/>
            </a:prstGeom>
            <a:solidFill>
              <a:srgbClr val="333333"/>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54278" name="Oval 6">
              <a:extLst>
                <a:ext uri="{FF2B5EF4-FFF2-40B4-BE49-F238E27FC236}">
                  <a16:creationId xmlns:a16="http://schemas.microsoft.com/office/drawing/2014/main" id="{AB97E3A5-62BB-044E-954B-F2BF353EEF62}"/>
                </a:ext>
              </a:extLst>
            </p:cNvPr>
            <p:cNvSpPr>
              <a:spLocks noChangeArrowheads="1"/>
            </p:cNvSpPr>
            <p:nvPr/>
          </p:nvSpPr>
          <p:spPr bwMode="auto">
            <a:xfrm>
              <a:off x="7028" y="5075"/>
              <a:ext cx="1964" cy="648"/>
            </a:xfrm>
            <a:prstGeom prst="ellipse">
              <a:avLst/>
            </a:prstGeom>
            <a:solidFill>
              <a:srgbClr val="333333"/>
            </a:solidFill>
            <a:ln w="28575">
              <a:solidFill>
                <a:schemeClr val="bg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000" b="1">
                  <a:solidFill>
                    <a:srgbClr val="FF0000"/>
                  </a:solidFill>
                  <a:latin typeface="Times New Roman" panose="02020603050405020304" pitchFamily="18" charset="0"/>
                  <a:ea typeface="华文中宋" panose="02010600040101010101" pitchFamily="2" charset="-122"/>
                </a:rPr>
                <a:t>NP</a:t>
              </a:r>
              <a:r>
                <a:rPr kumimoji="0" lang="zh-CN" altLang="en-US" sz="2000" b="1">
                  <a:solidFill>
                    <a:srgbClr val="FF0000"/>
                  </a:solidFill>
                  <a:latin typeface="Times New Roman" panose="02020603050405020304" pitchFamily="18" charset="0"/>
                  <a:ea typeface="华文中宋" panose="02010600040101010101" pitchFamily="2" charset="-122"/>
                </a:rPr>
                <a:t>完全</a:t>
              </a:r>
              <a:r>
                <a:rPr kumimoji="0" lang="zh-CN" altLang="en-US" sz="2000" b="1">
                  <a:solidFill>
                    <a:srgbClr val="FF000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2000">
                <a:latin typeface="Times New Roman" panose="02020603050405020304" pitchFamily="18" charset="0"/>
                <a:ea typeface="华文中宋" panose="02010600040101010101" pitchFamily="2" charset="-122"/>
              </a:endParaRPr>
            </a:p>
          </p:txBody>
        </p:sp>
        <p:sp>
          <p:nvSpPr>
            <p:cNvPr id="54279" name="Rectangle 7">
              <a:extLst>
                <a:ext uri="{FF2B5EF4-FFF2-40B4-BE49-F238E27FC236}">
                  <a16:creationId xmlns:a16="http://schemas.microsoft.com/office/drawing/2014/main" id="{34415406-9BA7-EB41-89F8-9218BF36F48A}"/>
                </a:ext>
              </a:extLst>
            </p:cNvPr>
            <p:cNvSpPr>
              <a:spLocks noChangeArrowheads="1"/>
            </p:cNvSpPr>
            <p:nvPr/>
          </p:nvSpPr>
          <p:spPr bwMode="auto">
            <a:xfrm>
              <a:off x="7589" y="3941"/>
              <a:ext cx="1215" cy="48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FFFF"/>
                  </a:solidFill>
                  <a:latin typeface="Times New Roman" panose="02020603050405020304" pitchFamily="18" charset="0"/>
                  <a:ea typeface="华文中宋" panose="02010600040101010101" pitchFamily="2" charset="-122"/>
                </a:rPr>
                <a:t>NP</a:t>
              </a:r>
              <a:r>
                <a:rPr kumimoji="0" lang="zh-CN" altLang="en-US" sz="2200" b="1">
                  <a:solidFill>
                    <a:srgbClr val="FFFFFF"/>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54280" name="Oval 8">
              <a:extLst>
                <a:ext uri="{FF2B5EF4-FFF2-40B4-BE49-F238E27FC236}">
                  <a16:creationId xmlns:a16="http://schemas.microsoft.com/office/drawing/2014/main" id="{93E79270-B4AA-EE41-B2EB-9D9707DDB4F5}"/>
                </a:ext>
              </a:extLst>
            </p:cNvPr>
            <p:cNvSpPr>
              <a:spLocks noChangeArrowheads="1"/>
            </p:cNvSpPr>
            <p:nvPr/>
          </p:nvSpPr>
          <p:spPr bwMode="auto">
            <a:xfrm>
              <a:off x="8664" y="4467"/>
              <a:ext cx="1402" cy="648"/>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000" b="1">
                  <a:solidFill>
                    <a:srgbClr val="000080"/>
                  </a:solidFill>
                  <a:latin typeface="Times New Roman" panose="02020603050405020304" pitchFamily="18" charset="0"/>
                  <a:ea typeface="华文中宋" panose="02010600040101010101" pitchFamily="2" charset="-122"/>
                </a:rPr>
                <a:t>P</a:t>
              </a:r>
              <a:r>
                <a:rPr kumimoji="0" lang="zh-CN" altLang="en-US" sz="2000" b="1">
                  <a:solidFill>
                    <a:srgbClr val="000080"/>
                  </a:solidFill>
                  <a:latin typeface="Times New Roman" panose="02020603050405020304" pitchFamily="18" charset="0"/>
                  <a:ea typeface="华文中宋" panose="02010600040101010101" pitchFamily="2" charset="-122"/>
                </a:rPr>
                <a:t>类</a:t>
              </a:r>
              <a:r>
                <a:rPr kumimoji="0" lang="zh-CN" altLang="en-US" sz="2000" b="1">
                  <a:solidFill>
                    <a:srgbClr val="00008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grpSp>
      <p:sp>
        <p:nvSpPr>
          <p:cNvPr id="54276" name="Slide Number Placeholder 1">
            <a:extLst>
              <a:ext uri="{FF2B5EF4-FFF2-40B4-BE49-F238E27FC236}">
                <a16:creationId xmlns:a16="http://schemas.microsoft.com/office/drawing/2014/main" id="{825BB6B3-25F4-A448-87DD-966B5D2EEBD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5A31EBB-325C-EE49-8B90-E54244B11856}" type="slidenum">
              <a:rPr kumimoji="0" lang="zh-CN" altLang="en-US" sz="1400"/>
              <a:pPr>
                <a:spcBef>
                  <a:spcPct val="0"/>
                </a:spcBef>
                <a:buClrTx/>
                <a:buSzTx/>
                <a:buFontTx/>
                <a:buNone/>
              </a:pPr>
              <a:t>33</a:t>
            </a:fld>
            <a:endParaRPr kumimoji="0" lang="en-US" altLang="zh-CN" sz="140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49F411A9-AB19-2A4C-806D-AA0F29012D52}"/>
              </a:ext>
            </a:extLst>
          </p:cNvPr>
          <p:cNvSpPr>
            <a:spLocks noGrp="1" noChangeArrowheads="1"/>
          </p:cNvSpPr>
          <p:nvPr>
            <p:ph type="title"/>
          </p:nvPr>
        </p:nvSpPr>
        <p:spPr>
          <a:xfrm>
            <a:off x="989013" y="230188"/>
            <a:ext cx="8347075" cy="1460500"/>
          </a:xfrm>
        </p:spPr>
        <p:txBody>
          <a:bodyPr/>
          <a:lstStyle/>
          <a:p>
            <a:r>
              <a:rPr lang="zh-CN" altLang="en-US"/>
              <a:t>如何证明一个问题是</a:t>
            </a:r>
            <a:r>
              <a:rPr lang="en-US" altLang="zh-CN"/>
              <a:t>NP</a:t>
            </a:r>
            <a:r>
              <a:rPr lang="zh-CN" altLang="en-US"/>
              <a:t>完全的？</a:t>
            </a:r>
          </a:p>
        </p:txBody>
      </p:sp>
      <p:sp>
        <p:nvSpPr>
          <p:cNvPr id="358403" name="Rectangle 3">
            <a:extLst>
              <a:ext uri="{FF2B5EF4-FFF2-40B4-BE49-F238E27FC236}">
                <a16:creationId xmlns:a16="http://schemas.microsoft.com/office/drawing/2014/main" id="{C1AC03B0-4C0C-B24D-B7F8-135AE5F0F0CB}"/>
              </a:ext>
            </a:extLst>
          </p:cNvPr>
          <p:cNvSpPr>
            <a:spLocks noGrp="1" noChangeArrowheads="1"/>
          </p:cNvSpPr>
          <p:nvPr>
            <p:ph type="body" idx="1"/>
          </p:nvPr>
        </p:nvSpPr>
        <p:spPr>
          <a:xfrm>
            <a:off x="94963" y="2005247"/>
            <a:ext cx="9073136" cy="3124200"/>
          </a:xfrm>
        </p:spPr>
        <p:txBody>
          <a:bodyPr/>
          <a:lstStyle/>
          <a:p>
            <a:pPr marL="495300" indent="-495300"/>
            <a:r>
              <a:rPr lang="zh-CN" altLang="en-US" sz="2800" dirty="0"/>
              <a:t>根据</a:t>
            </a:r>
            <a:r>
              <a:rPr lang="en-US" altLang="zh-CN" sz="2800" dirty="0"/>
              <a:t>NP</a:t>
            </a:r>
            <a:r>
              <a:rPr lang="zh-CN" altLang="en-US" sz="2800" dirty="0"/>
              <a:t>完全问题的定义（满足的两个性质），显然地，证明需要分两个步骤进行：</a:t>
            </a:r>
          </a:p>
          <a:p>
            <a:pPr marL="876300" lvl="1" indent="-419100">
              <a:buFont typeface="Wingdings" pitchFamily="2" charset="2"/>
              <a:buChar char="Ø"/>
            </a:pPr>
            <a:r>
              <a:rPr lang="zh-CN" altLang="en-US" sz="2400" dirty="0">
                <a:solidFill>
                  <a:srgbClr val="FF0000"/>
                </a:solidFill>
              </a:rPr>
              <a:t>证明问题∏是</a:t>
            </a:r>
            <a:r>
              <a:rPr lang="en-US" altLang="zh-CN" sz="2400" dirty="0">
                <a:solidFill>
                  <a:srgbClr val="FF0000"/>
                </a:solidFill>
              </a:rPr>
              <a:t>NP</a:t>
            </a:r>
            <a:r>
              <a:rPr lang="zh-CN" altLang="en-US" sz="2400" dirty="0">
                <a:solidFill>
                  <a:srgbClr val="FF0000"/>
                </a:solidFill>
              </a:rPr>
              <a:t>类问题</a:t>
            </a:r>
            <a:r>
              <a:rPr lang="zh-CN" altLang="en-US" sz="2400" dirty="0"/>
              <a:t>；即可以在多项式时间内以确定性算法验证一个任意生成的串，以确定它是否为问题的一个解。</a:t>
            </a:r>
          </a:p>
          <a:p>
            <a:pPr marL="876300" lvl="1" indent="-419100">
              <a:buFont typeface="Wingdings" pitchFamily="2" charset="2"/>
              <a:buChar char="Ø"/>
            </a:pPr>
            <a:r>
              <a:rPr lang="zh-CN" altLang="en-US" sz="2400" dirty="0">
                <a:solidFill>
                  <a:srgbClr val="FF0000"/>
                </a:solidFill>
              </a:rPr>
              <a:t>证明</a:t>
            </a:r>
            <a:r>
              <a:rPr lang="en-US" altLang="zh-CN" sz="2400" dirty="0">
                <a:solidFill>
                  <a:srgbClr val="FF0000"/>
                </a:solidFill>
              </a:rPr>
              <a:t>NP</a:t>
            </a:r>
            <a:r>
              <a:rPr lang="zh-CN" altLang="en-US" sz="2400" dirty="0">
                <a:solidFill>
                  <a:srgbClr val="FF0000"/>
                </a:solidFill>
              </a:rPr>
              <a:t>类问题中的每一个问题都能在多项式时间内变换为问题∏。</a:t>
            </a:r>
            <a:r>
              <a:rPr lang="zh-CN" altLang="en-US" sz="2400" dirty="0"/>
              <a:t>由于多项式问题变换具有传递性，所以，只需证明一个已知的</a:t>
            </a:r>
            <a:r>
              <a:rPr lang="en-US" altLang="zh-CN" sz="2400" dirty="0"/>
              <a:t>NP</a:t>
            </a:r>
            <a:r>
              <a:rPr lang="zh-CN" altLang="en-US" sz="2400" dirty="0"/>
              <a:t>完全问题能够在多项式时间内变换为问题∏</a:t>
            </a:r>
            <a:r>
              <a:rPr lang="en-US" altLang="zh-CN" sz="2400" dirty="0"/>
              <a:t>. </a:t>
            </a:r>
          </a:p>
        </p:txBody>
      </p:sp>
      <p:sp>
        <p:nvSpPr>
          <p:cNvPr id="60419" name="Slide Number Placeholder 1">
            <a:extLst>
              <a:ext uri="{FF2B5EF4-FFF2-40B4-BE49-F238E27FC236}">
                <a16:creationId xmlns:a16="http://schemas.microsoft.com/office/drawing/2014/main" id="{4D001869-0964-4E4D-B3FC-EE854B763D3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29593F8-E2C5-8B41-8282-1AA357F79E4C}" type="slidenum">
              <a:rPr kumimoji="0" lang="zh-CN" altLang="en-US" sz="1400"/>
              <a:pPr>
                <a:spcBef>
                  <a:spcPct val="0"/>
                </a:spcBef>
                <a:buClrTx/>
                <a:buSzTx/>
                <a:buFontTx/>
                <a:buNone/>
              </a:pPr>
              <a:t>34</a:t>
            </a:fld>
            <a:endParaRPr kumimoji="0" lang="en-US" altLang="zh-CN" sz="1400"/>
          </a:p>
        </p:txBody>
      </p:sp>
      <p:grpSp>
        <p:nvGrpSpPr>
          <p:cNvPr id="5" name="Group 4">
            <a:extLst>
              <a:ext uri="{FF2B5EF4-FFF2-40B4-BE49-F238E27FC236}">
                <a16:creationId xmlns:a16="http://schemas.microsoft.com/office/drawing/2014/main" id="{8D08DC8D-C200-144C-B260-8F13FDA76542}"/>
              </a:ext>
            </a:extLst>
          </p:cNvPr>
          <p:cNvGrpSpPr>
            <a:grpSpLocks/>
          </p:cNvGrpSpPr>
          <p:nvPr/>
        </p:nvGrpSpPr>
        <p:grpSpPr bwMode="auto">
          <a:xfrm>
            <a:off x="1487487" y="4923069"/>
            <a:ext cx="4995863" cy="1844675"/>
            <a:chOff x="744" y="1843"/>
            <a:chExt cx="3147" cy="1162"/>
          </a:xfrm>
        </p:grpSpPr>
        <p:sp>
          <p:nvSpPr>
            <p:cNvPr id="6" name="Oval 5">
              <a:extLst>
                <a:ext uri="{FF2B5EF4-FFF2-40B4-BE49-F238E27FC236}">
                  <a16:creationId xmlns:a16="http://schemas.microsoft.com/office/drawing/2014/main" id="{5039E128-E140-4A48-8120-AD055CB9EFDC}"/>
                </a:ext>
              </a:extLst>
            </p:cNvPr>
            <p:cNvSpPr>
              <a:spLocks noChangeArrowheads="1"/>
            </p:cNvSpPr>
            <p:nvPr/>
          </p:nvSpPr>
          <p:spPr bwMode="auto">
            <a:xfrm>
              <a:off x="744" y="1843"/>
              <a:ext cx="3147" cy="1162"/>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7" name="Rectangle 6">
              <a:extLst>
                <a:ext uri="{FF2B5EF4-FFF2-40B4-BE49-F238E27FC236}">
                  <a16:creationId xmlns:a16="http://schemas.microsoft.com/office/drawing/2014/main" id="{BA896C0D-E1E7-D447-B687-21DE94B1F306}"/>
                </a:ext>
              </a:extLst>
            </p:cNvPr>
            <p:cNvSpPr>
              <a:spLocks noChangeArrowheads="1"/>
            </p:cNvSpPr>
            <p:nvPr/>
          </p:nvSpPr>
          <p:spPr bwMode="auto">
            <a:xfrm>
              <a:off x="2488" y="2000"/>
              <a:ext cx="936"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dirty="0">
                  <a:solidFill>
                    <a:srgbClr val="000080"/>
                  </a:solidFill>
                  <a:latin typeface="Times New Roman" panose="02020603050405020304" pitchFamily="18" charset="0"/>
                  <a:ea typeface="华文中宋" panose="02010600040101010101" pitchFamily="2" charset="-122"/>
                </a:rPr>
                <a:t>NP</a:t>
              </a:r>
              <a:r>
                <a:rPr kumimoji="0" lang="zh-CN" altLang="en-US" sz="2200" b="1" dirty="0">
                  <a:solidFill>
                    <a:srgbClr val="000080"/>
                  </a:solidFill>
                  <a:latin typeface="华文中宋" panose="02010600040101010101" pitchFamily="2" charset="-122"/>
                  <a:ea typeface="华文中宋" panose="02010600040101010101" pitchFamily="2" charset="-122"/>
                </a:rPr>
                <a:t>类问题</a:t>
              </a:r>
              <a:endParaRPr kumimoji="0" lang="zh-CN" altLang="en-US" sz="1800" dirty="0">
                <a:latin typeface="Times New Roman" panose="02020603050405020304" pitchFamily="18" charset="0"/>
                <a:ea typeface="华文中宋" panose="02010600040101010101" pitchFamily="2" charset="-122"/>
              </a:endParaRPr>
            </a:p>
          </p:txBody>
        </p:sp>
        <p:sp>
          <p:nvSpPr>
            <p:cNvPr id="8" name="Rectangle 7">
              <a:extLst>
                <a:ext uri="{FF2B5EF4-FFF2-40B4-BE49-F238E27FC236}">
                  <a16:creationId xmlns:a16="http://schemas.microsoft.com/office/drawing/2014/main" id="{06C64332-6AE3-274C-B2DB-9224A7176440}"/>
                </a:ext>
              </a:extLst>
            </p:cNvPr>
            <p:cNvSpPr>
              <a:spLocks noChangeArrowheads="1"/>
            </p:cNvSpPr>
            <p:nvPr/>
          </p:nvSpPr>
          <p:spPr bwMode="auto">
            <a:xfrm>
              <a:off x="2280" y="2467"/>
              <a:ext cx="889" cy="4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dirty="0">
                  <a:latin typeface="Times New Roman" panose="02020603050405020304" pitchFamily="18" charset="0"/>
                  <a:ea typeface="华文中宋" panose="02010600040101010101" pitchFamily="2" charset="-122"/>
                </a:rPr>
                <a:t>已知的</a:t>
              </a:r>
              <a:r>
                <a:rPr kumimoji="0" lang="en-US" altLang="zh-CN" sz="2200" b="1" dirty="0">
                  <a:latin typeface="Times New Roman" panose="02020603050405020304" pitchFamily="18" charset="0"/>
                  <a:ea typeface="华文中宋" panose="02010600040101010101" pitchFamily="2" charset="-122"/>
                </a:rPr>
                <a:t>NP</a:t>
              </a:r>
            </a:p>
            <a:p>
              <a:pPr algn="just">
                <a:spcBef>
                  <a:spcPct val="0"/>
                </a:spcBef>
                <a:buClrTx/>
                <a:buSzTx/>
                <a:buFontTx/>
                <a:buNone/>
              </a:pPr>
              <a:r>
                <a:rPr kumimoji="0" lang="zh-CN" altLang="en-US" sz="2200" b="1" dirty="0">
                  <a:latin typeface="华文中宋" panose="02010600040101010101" pitchFamily="2" charset="-122"/>
                  <a:ea typeface="华文中宋" panose="02010600040101010101" pitchFamily="2" charset="-122"/>
                </a:rPr>
                <a:t>完全问题</a:t>
              </a:r>
              <a:endParaRPr kumimoji="0" lang="zh-CN" altLang="en-US" sz="1800" dirty="0">
                <a:latin typeface="Times New Roman" panose="02020603050405020304" pitchFamily="18" charset="0"/>
                <a:ea typeface="华文中宋" panose="02010600040101010101" pitchFamily="2" charset="-122"/>
              </a:endParaRPr>
            </a:p>
          </p:txBody>
        </p:sp>
        <p:sp>
          <p:nvSpPr>
            <p:cNvPr id="9" name="Oval 8">
              <a:extLst>
                <a:ext uri="{FF2B5EF4-FFF2-40B4-BE49-F238E27FC236}">
                  <a16:creationId xmlns:a16="http://schemas.microsoft.com/office/drawing/2014/main" id="{16E5B1A3-54AF-0C43-ACAD-D9972904A049}"/>
                </a:ext>
              </a:extLst>
            </p:cNvPr>
            <p:cNvSpPr>
              <a:spLocks noChangeArrowheads="1"/>
            </p:cNvSpPr>
            <p:nvPr/>
          </p:nvSpPr>
          <p:spPr bwMode="auto">
            <a:xfrm>
              <a:off x="1344" y="1968"/>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 name="Oval 9">
              <a:extLst>
                <a:ext uri="{FF2B5EF4-FFF2-40B4-BE49-F238E27FC236}">
                  <a16:creationId xmlns:a16="http://schemas.microsoft.com/office/drawing/2014/main" id="{A7BA391F-2F45-D04A-9AE2-089416D8D472}"/>
                </a:ext>
              </a:extLst>
            </p:cNvPr>
            <p:cNvSpPr>
              <a:spLocks noChangeArrowheads="1"/>
            </p:cNvSpPr>
            <p:nvPr/>
          </p:nvSpPr>
          <p:spPr bwMode="auto">
            <a:xfrm>
              <a:off x="936" y="2280"/>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 name="Oval 10">
              <a:extLst>
                <a:ext uri="{FF2B5EF4-FFF2-40B4-BE49-F238E27FC236}">
                  <a16:creationId xmlns:a16="http://schemas.microsoft.com/office/drawing/2014/main" id="{2D52390E-FC82-E44F-94A3-BD72045B7307}"/>
                </a:ext>
              </a:extLst>
            </p:cNvPr>
            <p:cNvSpPr>
              <a:spLocks noChangeArrowheads="1"/>
            </p:cNvSpPr>
            <p:nvPr/>
          </p:nvSpPr>
          <p:spPr bwMode="auto">
            <a:xfrm>
              <a:off x="1224" y="2717"/>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2" name="Oval 11">
              <a:extLst>
                <a:ext uri="{FF2B5EF4-FFF2-40B4-BE49-F238E27FC236}">
                  <a16:creationId xmlns:a16="http://schemas.microsoft.com/office/drawing/2014/main" id="{9FA99A92-807E-F144-A4C5-30690ED5AE3A}"/>
                </a:ext>
              </a:extLst>
            </p:cNvPr>
            <p:cNvSpPr>
              <a:spLocks noChangeArrowheads="1"/>
            </p:cNvSpPr>
            <p:nvPr/>
          </p:nvSpPr>
          <p:spPr bwMode="auto">
            <a:xfrm>
              <a:off x="2304" y="2030"/>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3" name="Oval 12">
              <a:extLst>
                <a:ext uri="{FF2B5EF4-FFF2-40B4-BE49-F238E27FC236}">
                  <a16:creationId xmlns:a16="http://schemas.microsoft.com/office/drawing/2014/main" id="{C2FC88B0-1C03-154B-8036-67E45C9B5681}"/>
                </a:ext>
              </a:extLst>
            </p:cNvPr>
            <p:cNvSpPr>
              <a:spLocks noChangeArrowheads="1"/>
            </p:cNvSpPr>
            <p:nvPr/>
          </p:nvSpPr>
          <p:spPr bwMode="auto">
            <a:xfrm>
              <a:off x="1871" y="1925"/>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4" name="Oval 13">
              <a:extLst>
                <a:ext uri="{FF2B5EF4-FFF2-40B4-BE49-F238E27FC236}">
                  <a16:creationId xmlns:a16="http://schemas.microsoft.com/office/drawing/2014/main" id="{A3DC04B7-6242-6C47-9A32-C2FFBE61D23E}"/>
                </a:ext>
              </a:extLst>
            </p:cNvPr>
            <p:cNvSpPr>
              <a:spLocks noChangeArrowheads="1"/>
            </p:cNvSpPr>
            <p:nvPr/>
          </p:nvSpPr>
          <p:spPr bwMode="auto">
            <a:xfrm>
              <a:off x="1805" y="2848"/>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5" name="Oval 14">
              <a:extLst>
                <a:ext uri="{FF2B5EF4-FFF2-40B4-BE49-F238E27FC236}">
                  <a16:creationId xmlns:a16="http://schemas.microsoft.com/office/drawing/2014/main" id="{71C24542-F2A4-5942-B047-96364AA1D599}"/>
                </a:ext>
              </a:extLst>
            </p:cNvPr>
            <p:cNvSpPr>
              <a:spLocks noChangeArrowheads="1"/>
            </p:cNvSpPr>
            <p:nvPr/>
          </p:nvSpPr>
          <p:spPr bwMode="auto">
            <a:xfrm>
              <a:off x="1656" y="2342"/>
              <a:ext cx="144" cy="125"/>
            </a:xfrm>
            <a:prstGeom prst="ellipse">
              <a:avLst/>
            </a:prstGeom>
            <a:solidFill>
              <a:srgbClr val="FFFFFF"/>
            </a:solidFill>
            <a:ln w="2857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6" name="Line 15">
              <a:extLst>
                <a:ext uri="{FF2B5EF4-FFF2-40B4-BE49-F238E27FC236}">
                  <a16:creationId xmlns:a16="http://schemas.microsoft.com/office/drawing/2014/main" id="{C8A5805F-F7E2-0645-8574-91A905FD8AC7}"/>
                </a:ext>
              </a:extLst>
            </p:cNvPr>
            <p:cNvSpPr>
              <a:spLocks noChangeShapeType="1"/>
            </p:cNvSpPr>
            <p:nvPr/>
          </p:nvSpPr>
          <p:spPr bwMode="auto">
            <a:xfrm>
              <a:off x="1440" y="2064"/>
              <a:ext cx="216" cy="27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7" name="Line 16">
              <a:extLst>
                <a:ext uri="{FF2B5EF4-FFF2-40B4-BE49-F238E27FC236}">
                  <a16:creationId xmlns:a16="http://schemas.microsoft.com/office/drawing/2014/main" id="{71F23967-F50B-C943-8D4A-9027318E8032}"/>
                </a:ext>
              </a:extLst>
            </p:cNvPr>
            <p:cNvSpPr>
              <a:spLocks noChangeShapeType="1"/>
            </p:cNvSpPr>
            <p:nvPr/>
          </p:nvSpPr>
          <p:spPr bwMode="auto">
            <a:xfrm flipH="1">
              <a:off x="1727" y="2020"/>
              <a:ext cx="190" cy="32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8" name="Line 17">
              <a:extLst>
                <a:ext uri="{FF2B5EF4-FFF2-40B4-BE49-F238E27FC236}">
                  <a16:creationId xmlns:a16="http://schemas.microsoft.com/office/drawing/2014/main" id="{D83DF6B7-34B2-ED4A-A593-BBE0E32A4991}"/>
                </a:ext>
              </a:extLst>
            </p:cNvPr>
            <p:cNvSpPr>
              <a:spLocks noChangeShapeType="1"/>
            </p:cNvSpPr>
            <p:nvPr/>
          </p:nvSpPr>
          <p:spPr bwMode="auto">
            <a:xfrm flipH="1">
              <a:off x="1800" y="2155"/>
              <a:ext cx="504" cy="2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9" name="Line 18">
              <a:extLst>
                <a:ext uri="{FF2B5EF4-FFF2-40B4-BE49-F238E27FC236}">
                  <a16:creationId xmlns:a16="http://schemas.microsoft.com/office/drawing/2014/main" id="{B0F4CBAF-6CC3-1B44-AF5E-EDEB5B0FD345}"/>
                </a:ext>
              </a:extLst>
            </p:cNvPr>
            <p:cNvSpPr>
              <a:spLocks noChangeShapeType="1"/>
            </p:cNvSpPr>
            <p:nvPr/>
          </p:nvSpPr>
          <p:spPr bwMode="auto">
            <a:xfrm>
              <a:off x="1080" y="2342"/>
              <a:ext cx="576" cy="6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0" name="Line 19">
              <a:extLst>
                <a:ext uri="{FF2B5EF4-FFF2-40B4-BE49-F238E27FC236}">
                  <a16:creationId xmlns:a16="http://schemas.microsoft.com/office/drawing/2014/main" id="{B34F5321-C83B-2B43-A197-ECD3ADDF5E26}"/>
                </a:ext>
              </a:extLst>
            </p:cNvPr>
            <p:cNvSpPr>
              <a:spLocks noChangeShapeType="1"/>
            </p:cNvSpPr>
            <p:nvPr/>
          </p:nvSpPr>
          <p:spPr bwMode="auto">
            <a:xfrm flipV="1">
              <a:off x="1368" y="2467"/>
              <a:ext cx="288" cy="2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1" name="Line 20">
              <a:extLst>
                <a:ext uri="{FF2B5EF4-FFF2-40B4-BE49-F238E27FC236}">
                  <a16:creationId xmlns:a16="http://schemas.microsoft.com/office/drawing/2014/main" id="{FE0200D3-C290-9240-8893-4D2B7C501D5D}"/>
                </a:ext>
              </a:extLst>
            </p:cNvPr>
            <p:cNvSpPr>
              <a:spLocks noChangeShapeType="1"/>
            </p:cNvSpPr>
            <p:nvPr/>
          </p:nvSpPr>
          <p:spPr bwMode="auto">
            <a:xfrm flipH="1" flipV="1">
              <a:off x="1727" y="2467"/>
              <a:ext cx="144" cy="38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2" name="Freeform 28">
              <a:extLst>
                <a:ext uri="{FF2B5EF4-FFF2-40B4-BE49-F238E27FC236}">
                  <a16:creationId xmlns:a16="http://schemas.microsoft.com/office/drawing/2014/main" id="{4BEB56E6-9026-164A-8693-696BBFCEB1FF}"/>
                </a:ext>
              </a:extLst>
            </p:cNvPr>
            <p:cNvSpPr>
              <a:spLocks/>
            </p:cNvSpPr>
            <p:nvPr/>
          </p:nvSpPr>
          <p:spPr bwMode="auto">
            <a:xfrm flipV="1">
              <a:off x="1776" y="2448"/>
              <a:ext cx="528" cy="384"/>
            </a:xfrm>
            <a:custGeom>
              <a:avLst/>
              <a:gdLst>
                <a:gd name="T0" fmla="*/ 23 w 672"/>
                <a:gd name="T1" fmla="*/ 0 h 480"/>
                <a:gd name="T2" fmla="*/ 6 w 672"/>
                <a:gd name="T3" fmla="*/ 11 h 480"/>
                <a:gd name="T4" fmla="*/ 17 w 672"/>
                <a:gd name="T5" fmla="*/ 11 h 480"/>
                <a:gd name="T6" fmla="*/ 0 w 672"/>
                <a:gd name="T7" fmla="*/ 22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A50021"/>
              </a:solidFill>
              <a:round/>
              <a:headEnd/>
              <a:tailEnd type="triangle"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en-CN"/>
            </a:p>
          </p:txBody>
        </p:sp>
      </p:grpSp>
      <p:grpSp>
        <p:nvGrpSpPr>
          <p:cNvPr id="23" name="Group 22">
            <a:extLst>
              <a:ext uri="{FF2B5EF4-FFF2-40B4-BE49-F238E27FC236}">
                <a16:creationId xmlns:a16="http://schemas.microsoft.com/office/drawing/2014/main" id="{296B3ECD-EE47-C34E-8F61-5305E45B52C3}"/>
              </a:ext>
            </a:extLst>
          </p:cNvPr>
          <p:cNvGrpSpPr>
            <a:grpSpLocks/>
          </p:cNvGrpSpPr>
          <p:nvPr/>
        </p:nvGrpSpPr>
        <p:grpSpPr bwMode="auto">
          <a:xfrm>
            <a:off x="5926137" y="5170720"/>
            <a:ext cx="2363787" cy="892175"/>
            <a:chOff x="3455" y="1968"/>
            <a:chExt cx="1489" cy="562"/>
          </a:xfrm>
        </p:grpSpPr>
        <p:sp>
          <p:nvSpPr>
            <p:cNvPr id="24" name="Oval 23">
              <a:extLst>
                <a:ext uri="{FF2B5EF4-FFF2-40B4-BE49-F238E27FC236}">
                  <a16:creationId xmlns:a16="http://schemas.microsoft.com/office/drawing/2014/main" id="{5E98F493-2A99-574A-815B-878302E13DE2}"/>
                </a:ext>
              </a:extLst>
            </p:cNvPr>
            <p:cNvSpPr>
              <a:spLocks noChangeArrowheads="1"/>
            </p:cNvSpPr>
            <p:nvPr/>
          </p:nvSpPr>
          <p:spPr bwMode="auto">
            <a:xfrm>
              <a:off x="3455" y="2405"/>
              <a:ext cx="144" cy="1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25" name="Rectangle 24">
              <a:extLst>
                <a:ext uri="{FF2B5EF4-FFF2-40B4-BE49-F238E27FC236}">
                  <a16:creationId xmlns:a16="http://schemas.microsoft.com/office/drawing/2014/main" id="{FC1DAD85-FC11-934F-B04C-F31F0312CE21}"/>
                </a:ext>
              </a:extLst>
            </p:cNvPr>
            <p:cNvSpPr>
              <a:spLocks noChangeArrowheads="1"/>
            </p:cNvSpPr>
            <p:nvPr/>
          </p:nvSpPr>
          <p:spPr bwMode="auto">
            <a:xfrm>
              <a:off x="4080" y="1968"/>
              <a:ext cx="864"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dirty="0">
                  <a:solidFill>
                    <a:srgbClr val="FF0000"/>
                  </a:solidFill>
                  <a:latin typeface="Times New Roman" panose="02020603050405020304" pitchFamily="18" charset="0"/>
                  <a:ea typeface="华文中宋" panose="02010600040101010101" pitchFamily="2" charset="-122"/>
                </a:rPr>
                <a:t>要证明的</a:t>
              </a:r>
            </a:p>
            <a:p>
              <a:pPr algn="just">
                <a:spcBef>
                  <a:spcPct val="0"/>
                </a:spcBef>
                <a:buClrTx/>
                <a:buSzTx/>
                <a:buFontTx/>
                <a:buNone/>
              </a:pPr>
              <a:r>
                <a:rPr kumimoji="0" lang="en-US" altLang="zh-CN" sz="2200" b="1" dirty="0">
                  <a:solidFill>
                    <a:srgbClr val="FF0000"/>
                  </a:solidFill>
                  <a:latin typeface="Times New Roman" panose="02020603050405020304" pitchFamily="18" charset="0"/>
                  <a:ea typeface="华文中宋" panose="02010600040101010101" pitchFamily="2" charset="-122"/>
                </a:rPr>
                <a:t>??</a:t>
              </a:r>
              <a:r>
                <a:rPr kumimoji="0" lang="zh-CN" altLang="en-US" sz="2200" b="1" dirty="0">
                  <a:solidFill>
                    <a:srgbClr val="FF0000"/>
                  </a:solidFill>
                  <a:latin typeface="华文中宋" panose="02010600040101010101" pitchFamily="2" charset="-122"/>
                  <a:ea typeface="华文中宋" panose="02010600040101010101" pitchFamily="2" charset="-122"/>
                </a:rPr>
                <a:t>问题</a:t>
              </a:r>
              <a:endParaRPr kumimoji="0" lang="zh-CN" altLang="en-US" sz="1800" dirty="0">
                <a:latin typeface="Times New Roman" panose="02020603050405020304" pitchFamily="18" charset="0"/>
                <a:ea typeface="华文中宋" panose="02010600040101010101" pitchFamily="2" charset="-122"/>
              </a:endParaRPr>
            </a:p>
          </p:txBody>
        </p:sp>
        <p:sp>
          <p:nvSpPr>
            <p:cNvPr id="26" name="Freeform 28">
              <a:extLst>
                <a:ext uri="{FF2B5EF4-FFF2-40B4-BE49-F238E27FC236}">
                  <a16:creationId xmlns:a16="http://schemas.microsoft.com/office/drawing/2014/main" id="{A1C0785A-96F5-EC4E-932F-89D126EFFCDE}"/>
                </a:ext>
              </a:extLst>
            </p:cNvPr>
            <p:cNvSpPr>
              <a:spLocks/>
            </p:cNvSpPr>
            <p:nvPr/>
          </p:nvSpPr>
          <p:spPr bwMode="auto">
            <a:xfrm>
              <a:off x="3600" y="2160"/>
              <a:ext cx="528" cy="240"/>
            </a:xfrm>
            <a:custGeom>
              <a:avLst/>
              <a:gdLst>
                <a:gd name="T0" fmla="*/ 23 w 672"/>
                <a:gd name="T1" fmla="*/ 0 h 480"/>
                <a:gd name="T2" fmla="*/ 6 w 672"/>
                <a:gd name="T3" fmla="*/ 1 h 480"/>
                <a:gd name="T4" fmla="*/ 17 w 672"/>
                <a:gd name="T5" fmla="*/ 1 h 480"/>
                <a:gd name="T6" fmla="*/ 0 w 672"/>
                <a:gd name="T7" fmla="*/ 1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A5002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grpSp>
      <p:sp>
        <p:nvSpPr>
          <p:cNvPr id="27" name="Line 26">
            <a:extLst>
              <a:ext uri="{FF2B5EF4-FFF2-40B4-BE49-F238E27FC236}">
                <a16:creationId xmlns:a16="http://schemas.microsoft.com/office/drawing/2014/main" id="{FBC39220-9399-C04C-851A-1E5C4E1F7246}"/>
              </a:ext>
            </a:extLst>
          </p:cNvPr>
          <p:cNvSpPr>
            <a:spLocks noChangeShapeType="1"/>
          </p:cNvSpPr>
          <p:nvPr/>
        </p:nvSpPr>
        <p:spPr bwMode="auto">
          <a:xfrm>
            <a:off x="3276599" y="5834295"/>
            <a:ext cx="2517775" cy="92075"/>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93B61602-F408-C049-954E-6D855C69FA5E}"/>
              </a:ext>
            </a:extLst>
          </p:cNvPr>
          <p:cNvSpPr>
            <a:spLocks noGrp="1" noChangeArrowheads="1"/>
          </p:cNvSpPr>
          <p:nvPr>
            <p:ph type="title"/>
          </p:nvPr>
        </p:nvSpPr>
        <p:spPr>
          <a:xfrm>
            <a:off x="1216025" y="236538"/>
            <a:ext cx="8315325" cy="1462087"/>
          </a:xfrm>
        </p:spPr>
        <p:txBody>
          <a:bodyPr/>
          <a:lstStyle/>
          <a:p>
            <a:r>
              <a:rPr lang="zh-CN" altLang="en-US"/>
              <a:t>如何证明一个问题是</a:t>
            </a:r>
            <a:r>
              <a:rPr lang="en-US" altLang="zh-CN"/>
              <a:t>NP</a:t>
            </a:r>
            <a:r>
              <a:rPr lang="zh-CN" altLang="en-US"/>
              <a:t>完全的？</a:t>
            </a:r>
          </a:p>
        </p:txBody>
      </p:sp>
      <p:grpSp>
        <p:nvGrpSpPr>
          <p:cNvPr id="62466" name="Group 4">
            <a:extLst>
              <a:ext uri="{FF2B5EF4-FFF2-40B4-BE49-F238E27FC236}">
                <a16:creationId xmlns:a16="http://schemas.microsoft.com/office/drawing/2014/main" id="{8D08DC8D-C200-144C-B260-8F13FDA76542}"/>
              </a:ext>
            </a:extLst>
          </p:cNvPr>
          <p:cNvGrpSpPr>
            <a:grpSpLocks/>
          </p:cNvGrpSpPr>
          <p:nvPr/>
        </p:nvGrpSpPr>
        <p:grpSpPr bwMode="auto">
          <a:xfrm>
            <a:off x="1505144" y="3344746"/>
            <a:ext cx="5410200" cy="2133600"/>
            <a:chOff x="624" y="1776"/>
            <a:chExt cx="3408" cy="1344"/>
          </a:xfrm>
        </p:grpSpPr>
        <p:sp>
          <p:nvSpPr>
            <p:cNvPr id="62473" name="Oval 5">
              <a:extLst>
                <a:ext uri="{FF2B5EF4-FFF2-40B4-BE49-F238E27FC236}">
                  <a16:creationId xmlns:a16="http://schemas.microsoft.com/office/drawing/2014/main" id="{5039E128-E140-4A48-8120-AD055CB9EFDC}"/>
                </a:ext>
              </a:extLst>
            </p:cNvPr>
            <p:cNvSpPr>
              <a:spLocks noChangeArrowheads="1"/>
            </p:cNvSpPr>
            <p:nvPr/>
          </p:nvSpPr>
          <p:spPr bwMode="auto">
            <a:xfrm>
              <a:off x="624" y="1776"/>
              <a:ext cx="3408" cy="1344"/>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74" name="Rectangle 6">
              <a:extLst>
                <a:ext uri="{FF2B5EF4-FFF2-40B4-BE49-F238E27FC236}">
                  <a16:creationId xmlns:a16="http://schemas.microsoft.com/office/drawing/2014/main" id="{BA896C0D-E1E7-D447-B687-21DE94B1F306}"/>
                </a:ext>
              </a:extLst>
            </p:cNvPr>
            <p:cNvSpPr>
              <a:spLocks noChangeArrowheads="1"/>
            </p:cNvSpPr>
            <p:nvPr/>
          </p:nvSpPr>
          <p:spPr bwMode="auto">
            <a:xfrm>
              <a:off x="2544" y="1968"/>
              <a:ext cx="936"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62475" name="Rectangle 7">
              <a:extLst>
                <a:ext uri="{FF2B5EF4-FFF2-40B4-BE49-F238E27FC236}">
                  <a16:creationId xmlns:a16="http://schemas.microsoft.com/office/drawing/2014/main" id="{06C64332-6AE3-274C-B2DB-9224A7176440}"/>
                </a:ext>
              </a:extLst>
            </p:cNvPr>
            <p:cNvSpPr>
              <a:spLocks noChangeArrowheads="1"/>
            </p:cNvSpPr>
            <p:nvPr/>
          </p:nvSpPr>
          <p:spPr bwMode="auto">
            <a:xfrm>
              <a:off x="2256" y="2544"/>
              <a:ext cx="889" cy="4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a:latin typeface="Times New Roman" panose="02020603050405020304" pitchFamily="18" charset="0"/>
                  <a:ea typeface="华文中宋" panose="02010600040101010101" pitchFamily="2" charset="-122"/>
                </a:rPr>
                <a:t>已知的</a:t>
              </a:r>
              <a:r>
                <a:rPr kumimoji="0" lang="en-US" altLang="zh-CN" sz="2200" b="1">
                  <a:latin typeface="Times New Roman" panose="02020603050405020304" pitchFamily="18" charset="0"/>
                  <a:ea typeface="华文中宋" panose="02010600040101010101" pitchFamily="2" charset="-122"/>
                </a:rPr>
                <a:t>NP</a:t>
              </a:r>
            </a:p>
            <a:p>
              <a:pPr algn="just">
                <a:spcBef>
                  <a:spcPct val="0"/>
                </a:spcBef>
                <a:buClrTx/>
                <a:buSzTx/>
                <a:buFontTx/>
                <a:buNone/>
              </a:pPr>
              <a:r>
                <a:rPr kumimoji="0" lang="zh-CN" altLang="en-US" sz="2200" b="1">
                  <a:latin typeface="华文中宋" panose="02010600040101010101" pitchFamily="2" charset="-122"/>
                  <a:ea typeface="华文中宋" panose="02010600040101010101" pitchFamily="2" charset="-122"/>
                </a:rPr>
                <a:t>完全问题</a:t>
              </a:r>
              <a:endParaRPr kumimoji="0" lang="zh-CN" altLang="en-US" sz="1800">
                <a:latin typeface="Times New Roman" panose="02020603050405020304" pitchFamily="18" charset="0"/>
                <a:ea typeface="华文中宋" panose="02010600040101010101" pitchFamily="2" charset="-122"/>
              </a:endParaRPr>
            </a:p>
          </p:txBody>
        </p:sp>
        <p:sp>
          <p:nvSpPr>
            <p:cNvPr id="62476" name="Oval 8">
              <a:extLst>
                <a:ext uri="{FF2B5EF4-FFF2-40B4-BE49-F238E27FC236}">
                  <a16:creationId xmlns:a16="http://schemas.microsoft.com/office/drawing/2014/main" id="{16E5B1A3-54AF-0C43-ACAD-D9972904A049}"/>
                </a:ext>
              </a:extLst>
            </p:cNvPr>
            <p:cNvSpPr>
              <a:spLocks noChangeArrowheads="1"/>
            </p:cNvSpPr>
            <p:nvPr/>
          </p:nvSpPr>
          <p:spPr bwMode="auto">
            <a:xfrm>
              <a:off x="1344" y="1968"/>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77" name="Oval 9">
              <a:extLst>
                <a:ext uri="{FF2B5EF4-FFF2-40B4-BE49-F238E27FC236}">
                  <a16:creationId xmlns:a16="http://schemas.microsoft.com/office/drawing/2014/main" id="{A7BA391F-2F45-D04A-9AE2-089416D8D472}"/>
                </a:ext>
              </a:extLst>
            </p:cNvPr>
            <p:cNvSpPr>
              <a:spLocks noChangeArrowheads="1"/>
            </p:cNvSpPr>
            <p:nvPr/>
          </p:nvSpPr>
          <p:spPr bwMode="auto">
            <a:xfrm>
              <a:off x="936" y="2280"/>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78" name="Oval 10">
              <a:extLst>
                <a:ext uri="{FF2B5EF4-FFF2-40B4-BE49-F238E27FC236}">
                  <a16:creationId xmlns:a16="http://schemas.microsoft.com/office/drawing/2014/main" id="{2D52390E-FC82-E44F-94A3-BD72045B7307}"/>
                </a:ext>
              </a:extLst>
            </p:cNvPr>
            <p:cNvSpPr>
              <a:spLocks noChangeArrowheads="1"/>
            </p:cNvSpPr>
            <p:nvPr/>
          </p:nvSpPr>
          <p:spPr bwMode="auto">
            <a:xfrm>
              <a:off x="1224" y="2717"/>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79" name="Oval 11">
              <a:extLst>
                <a:ext uri="{FF2B5EF4-FFF2-40B4-BE49-F238E27FC236}">
                  <a16:creationId xmlns:a16="http://schemas.microsoft.com/office/drawing/2014/main" id="{9FA99A92-807E-F144-A4C5-30690ED5AE3A}"/>
                </a:ext>
              </a:extLst>
            </p:cNvPr>
            <p:cNvSpPr>
              <a:spLocks noChangeArrowheads="1"/>
            </p:cNvSpPr>
            <p:nvPr/>
          </p:nvSpPr>
          <p:spPr bwMode="auto">
            <a:xfrm>
              <a:off x="2304" y="2030"/>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80" name="Oval 12">
              <a:extLst>
                <a:ext uri="{FF2B5EF4-FFF2-40B4-BE49-F238E27FC236}">
                  <a16:creationId xmlns:a16="http://schemas.microsoft.com/office/drawing/2014/main" id="{C2FC88B0-1C03-154B-8036-67E45C9B5681}"/>
                </a:ext>
              </a:extLst>
            </p:cNvPr>
            <p:cNvSpPr>
              <a:spLocks noChangeArrowheads="1"/>
            </p:cNvSpPr>
            <p:nvPr/>
          </p:nvSpPr>
          <p:spPr bwMode="auto">
            <a:xfrm>
              <a:off x="1871" y="1843"/>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81" name="Oval 13">
              <a:extLst>
                <a:ext uri="{FF2B5EF4-FFF2-40B4-BE49-F238E27FC236}">
                  <a16:creationId xmlns:a16="http://schemas.microsoft.com/office/drawing/2014/main" id="{A3DC04B7-6242-6C47-9A32-C2FFBE61D23E}"/>
                </a:ext>
              </a:extLst>
            </p:cNvPr>
            <p:cNvSpPr>
              <a:spLocks noChangeArrowheads="1"/>
            </p:cNvSpPr>
            <p:nvPr/>
          </p:nvSpPr>
          <p:spPr bwMode="auto">
            <a:xfrm>
              <a:off x="1800" y="2904"/>
              <a:ext cx="144" cy="125"/>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82" name="Oval 14">
              <a:extLst>
                <a:ext uri="{FF2B5EF4-FFF2-40B4-BE49-F238E27FC236}">
                  <a16:creationId xmlns:a16="http://schemas.microsoft.com/office/drawing/2014/main" id="{71C24542-F2A4-5942-B047-96364AA1D599}"/>
                </a:ext>
              </a:extLst>
            </p:cNvPr>
            <p:cNvSpPr>
              <a:spLocks noChangeArrowheads="1"/>
            </p:cNvSpPr>
            <p:nvPr/>
          </p:nvSpPr>
          <p:spPr bwMode="auto">
            <a:xfrm>
              <a:off x="1656" y="2342"/>
              <a:ext cx="144" cy="125"/>
            </a:xfrm>
            <a:prstGeom prst="ellipse">
              <a:avLst/>
            </a:prstGeom>
            <a:solidFill>
              <a:srgbClr val="FFFFFF"/>
            </a:solidFill>
            <a:ln w="2857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83" name="Line 15">
              <a:extLst>
                <a:ext uri="{FF2B5EF4-FFF2-40B4-BE49-F238E27FC236}">
                  <a16:creationId xmlns:a16="http://schemas.microsoft.com/office/drawing/2014/main" id="{C8A5805F-F7E2-0645-8574-91A905FD8AC7}"/>
                </a:ext>
              </a:extLst>
            </p:cNvPr>
            <p:cNvSpPr>
              <a:spLocks noChangeShapeType="1"/>
            </p:cNvSpPr>
            <p:nvPr/>
          </p:nvSpPr>
          <p:spPr bwMode="auto">
            <a:xfrm>
              <a:off x="1440" y="2064"/>
              <a:ext cx="216" cy="27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4" name="Line 16">
              <a:extLst>
                <a:ext uri="{FF2B5EF4-FFF2-40B4-BE49-F238E27FC236}">
                  <a16:creationId xmlns:a16="http://schemas.microsoft.com/office/drawing/2014/main" id="{71F23967-F50B-C943-8D4A-9027318E8032}"/>
                </a:ext>
              </a:extLst>
            </p:cNvPr>
            <p:cNvSpPr>
              <a:spLocks noChangeShapeType="1"/>
            </p:cNvSpPr>
            <p:nvPr/>
          </p:nvSpPr>
          <p:spPr bwMode="auto">
            <a:xfrm flipH="1">
              <a:off x="1727" y="1968"/>
              <a:ext cx="217" cy="37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5" name="Line 17">
              <a:extLst>
                <a:ext uri="{FF2B5EF4-FFF2-40B4-BE49-F238E27FC236}">
                  <a16:creationId xmlns:a16="http://schemas.microsoft.com/office/drawing/2014/main" id="{D83DF6B7-34B2-ED4A-A593-BBE0E32A4991}"/>
                </a:ext>
              </a:extLst>
            </p:cNvPr>
            <p:cNvSpPr>
              <a:spLocks noChangeShapeType="1"/>
            </p:cNvSpPr>
            <p:nvPr/>
          </p:nvSpPr>
          <p:spPr bwMode="auto">
            <a:xfrm flipH="1">
              <a:off x="1800" y="2155"/>
              <a:ext cx="504" cy="2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6" name="Line 18">
              <a:extLst>
                <a:ext uri="{FF2B5EF4-FFF2-40B4-BE49-F238E27FC236}">
                  <a16:creationId xmlns:a16="http://schemas.microsoft.com/office/drawing/2014/main" id="{B0F4CBAF-6CC3-1B44-AF5E-EDEB5B0FD345}"/>
                </a:ext>
              </a:extLst>
            </p:cNvPr>
            <p:cNvSpPr>
              <a:spLocks noChangeShapeType="1"/>
            </p:cNvSpPr>
            <p:nvPr/>
          </p:nvSpPr>
          <p:spPr bwMode="auto">
            <a:xfrm>
              <a:off x="1080" y="2342"/>
              <a:ext cx="576" cy="6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7" name="Line 19">
              <a:extLst>
                <a:ext uri="{FF2B5EF4-FFF2-40B4-BE49-F238E27FC236}">
                  <a16:creationId xmlns:a16="http://schemas.microsoft.com/office/drawing/2014/main" id="{B34F5321-C83B-2B43-A197-ECD3ADDF5E26}"/>
                </a:ext>
              </a:extLst>
            </p:cNvPr>
            <p:cNvSpPr>
              <a:spLocks noChangeShapeType="1"/>
            </p:cNvSpPr>
            <p:nvPr/>
          </p:nvSpPr>
          <p:spPr bwMode="auto">
            <a:xfrm flipV="1">
              <a:off x="1368" y="2467"/>
              <a:ext cx="288" cy="2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8" name="Line 20">
              <a:extLst>
                <a:ext uri="{FF2B5EF4-FFF2-40B4-BE49-F238E27FC236}">
                  <a16:creationId xmlns:a16="http://schemas.microsoft.com/office/drawing/2014/main" id="{FE0200D3-C290-9240-8893-4D2B7C501D5D}"/>
                </a:ext>
              </a:extLst>
            </p:cNvPr>
            <p:cNvSpPr>
              <a:spLocks noChangeShapeType="1"/>
            </p:cNvSpPr>
            <p:nvPr/>
          </p:nvSpPr>
          <p:spPr bwMode="auto">
            <a:xfrm flipH="1" flipV="1">
              <a:off x="1727" y="2467"/>
              <a:ext cx="144" cy="43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89" name="Freeform 28">
              <a:extLst>
                <a:ext uri="{FF2B5EF4-FFF2-40B4-BE49-F238E27FC236}">
                  <a16:creationId xmlns:a16="http://schemas.microsoft.com/office/drawing/2014/main" id="{4BEB56E6-9026-164A-8693-696BBFCEB1FF}"/>
                </a:ext>
              </a:extLst>
            </p:cNvPr>
            <p:cNvSpPr>
              <a:spLocks/>
            </p:cNvSpPr>
            <p:nvPr/>
          </p:nvSpPr>
          <p:spPr bwMode="auto">
            <a:xfrm flipV="1">
              <a:off x="1776" y="2448"/>
              <a:ext cx="528" cy="384"/>
            </a:xfrm>
            <a:custGeom>
              <a:avLst/>
              <a:gdLst>
                <a:gd name="T0" fmla="*/ 23 w 672"/>
                <a:gd name="T1" fmla="*/ 0 h 480"/>
                <a:gd name="T2" fmla="*/ 6 w 672"/>
                <a:gd name="T3" fmla="*/ 11 h 480"/>
                <a:gd name="T4" fmla="*/ 17 w 672"/>
                <a:gd name="T5" fmla="*/ 11 h 480"/>
                <a:gd name="T6" fmla="*/ 0 w 672"/>
                <a:gd name="T7" fmla="*/ 22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A50021"/>
              </a:solidFill>
              <a:round/>
              <a:headEnd/>
              <a:tailEnd type="triangle"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en-CN"/>
            </a:p>
          </p:txBody>
        </p:sp>
      </p:grpSp>
      <p:grpSp>
        <p:nvGrpSpPr>
          <p:cNvPr id="358422" name="Group 22">
            <a:extLst>
              <a:ext uri="{FF2B5EF4-FFF2-40B4-BE49-F238E27FC236}">
                <a16:creationId xmlns:a16="http://schemas.microsoft.com/office/drawing/2014/main" id="{296B3ECD-EE47-C34E-8F61-5305E45B52C3}"/>
              </a:ext>
            </a:extLst>
          </p:cNvPr>
          <p:cNvGrpSpPr>
            <a:grpSpLocks/>
          </p:cNvGrpSpPr>
          <p:nvPr/>
        </p:nvGrpSpPr>
        <p:grpSpPr bwMode="auto">
          <a:xfrm>
            <a:off x="6134294" y="3698759"/>
            <a:ext cx="2363787" cy="892175"/>
            <a:chOff x="3455" y="1968"/>
            <a:chExt cx="1489" cy="562"/>
          </a:xfrm>
        </p:grpSpPr>
        <p:sp>
          <p:nvSpPr>
            <p:cNvPr id="62470" name="Oval 23">
              <a:extLst>
                <a:ext uri="{FF2B5EF4-FFF2-40B4-BE49-F238E27FC236}">
                  <a16:creationId xmlns:a16="http://schemas.microsoft.com/office/drawing/2014/main" id="{5E98F493-2A99-574A-815B-878302E13DE2}"/>
                </a:ext>
              </a:extLst>
            </p:cNvPr>
            <p:cNvSpPr>
              <a:spLocks noChangeArrowheads="1"/>
            </p:cNvSpPr>
            <p:nvPr/>
          </p:nvSpPr>
          <p:spPr bwMode="auto">
            <a:xfrm>
              <a:off x="3455" y="2405"/>
              <a:ext cx="144" cy="1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62471" name="Rectangle 24">
              <a:extLst>
                <a:ext uri="{FF2B5EF4-FFF2-40B4-BE49-F238E27FC236}">
                  <a16:creationId xmlns:a16="http://schemas.microsoft.com/office/drawing/2014/main" id="{FC1DAD85-FC11-934F-B04C-F31F0312CE21}"/>
                </a:ext>
              </a:extLst>
            </p:cNvPr>
            <p:cNvSpPr>
              <a:spLocks noChangeArrowheads="1"/>
            </p:cNvSpPr>
            <p:nvPr/>
          </p:nvSpPr>
          <p:spPr bwMode="auto">
            <a:xfrm>
              <a:off x="4080" y="1968"/>
              <a:ext cx="864"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dirty="0">
                  <a:solidFill>
                    <a:srgbClr val="FF0000"/>
                  </a:solidFill>
                  <a:latin typeface="Times New Roman" panose="02020603050405020304" pitchFamily="18" charset="0"/>
                  <a:ea typeface="华文中宋" panose="02010600040101010101" pitchFamily="2" charset="-122"/>
                </a:rPr>
                <a:t>要证明的</a:t>
              </a:r>
            </a:p>
            <a:p>
              <a:pPr algn="just">
                <a:spcBef>
                  <a:spcPct val="0"/>
                </a:spcBef>
                <a:buClrTx/>
                <a:buSzTx/>
                <a:buFontTx/>
                <a:buNone/>
              </a:pPr>
              <a:r>
                <a:rPr kumimoji="0" lang="en-US" altLang="zh-CN" sz="2200" b="1" dirty="0">
                  <a:solidFill>
                    <a:srgbClr val="FF0000"/>
                  </a:solidFill>
                  <a:latin typeface="Times New Roman" panose="02020603050405020304" pitchFamily="18" charset="0"/>
                  <a:ea typeface="华文中宋" panose="02010600040101010101" pitchFamily="2" charset="-122"/>
                </a:rPr>
                <a:t>??</a:t>
              </a:r>
              <a:r>
                <a:rPr kumimoji="0" lang="zh-CN" altLang="en-US" sz="2200" b="1" dirty="0">
                  <a:solidFill>
                    <a:srgbClr val="FF0000"/>
                  </a:solidFill>
                  <a:latin typeface="华文中宋" panose="02010600040101010101" pitchFamily="2" charset="-122"/>
                  <a:ea typeface="华文中宋" panose="02010600040101010101" pitchFamily="2" charset="-122"/>
                </a:rPr>
                <a:t>问题</a:t>
              </a:r>
              <a:endParaRPr kumimoji="0" lang="zh-CN" altLang="en-US" sz="1800" dirty="0">
                <a:latin typeface="Times New Roman" panose="02020603050405020304" pitchFamily="18" charset="0"/>
                <a:ea typeface="华文中宋" panose="02010600040101010101" pitchFamily="2" charset="-122"/>
              </a:endParaRPr>
            </a:p>
          </p:txBody>
        </p:sp>
        <p:sp>
          <p:nvSpPr>
            <p:cNvPr id="62472" name="Freeform 28">
              <a:extLst>
                <a:ext uri="{FF2B5EF4-FFF2-40B4-BE49-F238E27FC236}">
                  <a16:creationId xmlns:a16="http://schemas.microsoft.com/office/drawing/2014/main" id="{A1C0785A-96F5-EC4E-932F-89D126EFFCDE}"/>
                </a:ext>
              </a:extLst>
            </p:cNvPr>
            <p:cNvSpPr>
              <a:spLocks/>
            </p:cNvSpPr>
            <p:nvPr/>
          </p:nvSpPr>
          <p:spPr bwMode="auto">
            <a:xfrm>
              <a:off x="3600" y="2160"/>
              <a:ext cx="528" cy="240"/>
            </a:xfrm>
            <a:custGeom>
              <a:avLst/>
              <a:gdLst>
                <a:gd name="T0" fmla="*/ 23 w 672"/>
                <a:gd name="T1" fmla="*/ 0 h 480"/>
                <a:gd name="T2" fmla="*/ 6 w 672"/>
                <a:gd name="T3" fmla="*/ 1 h 480"/>
                <a:gd name="T4" fmla="*/ 17 w 672"/>
                <a:gd name="T5" fmla="*/ 1 h 480"/>
                <a:gd name="T6" fmla="*/ 0 w 672"/>
                <a:gd name="T7" fmla="*/ 1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A5002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grpSp>
      <p:sp>
        <p:nvSpPr>
          <p:cNvPr id="358426" name="Line 26">
            <a:extLst>
              <a:ext uri="{FF2B5EF4-FFF2-40B4-BE49-F238E27FC236}">
                <a16:creationId xmlns:a16="http://schemas.microsoft.com/office/drawing/2014/main" id="{FBC39220-9399-C04C-851A-1E5C4E1F7246}"/>
              </a:ext>
            </a:extLst>
          </p:cNvPr>
          <p:cNvSpPr>
            <a:spLocks noChangeShapeType="1"/>
          </p:cNvSpPr>
          <p:nvPr/>
        </p:nvSpPr>
        <p:spPr bwMode="auto">
          <a:xfrm>
            <a:off x="3484756" y="4362334"/>
            <a:ext cx="2517775" cy="92075"/>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62469" name="Slide Number Placeholder 1">
            <a:extLst>
              <a:ext uri="{FF2B5EF4-FFF2-40B4-BE49-F238E27FC236}">
                <a16:creationId xmlns:a16="http://schemas.microsoft.com/office/drawing/2014/main" id="{5BBD081D-E238-CC40-9147-C0A9F8FF1CC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8E1E34C-1EB0-5642-AF3B-0732EE10AD83}" type="slidenum">
              <a:rPr kumimoji="0" lang="zh-CN" altLang="en-US" sz="1400"/>
              <a:pPr>
                <a:spcBef>
                  <a:spcPct val="0"/>
                </a:spcBef>
                <a:buClrTx/>
                <a:buSzTx/>
                <a:buFontTx/>
                <a:buNone/>
              </a:pPr>
              <a:t>35</a:t>
            </a:fld>
            <a:endParaRPr kumimoji="0" lang="en-US" altLang="zh-CN" sz="1400"/>
          </a:p>
        </p:txBody>
      </p:sp>
      <p:sp>
        <p:nvSpPr>
          <p:cNvPr id="27" name="Rectangle 24">
            <a:extLst>
              <a:ext uri="{FF2B5EF4-FFF2-40B4-BE49-F238E27FC236}">
                <a16:creationId xmlns:a16="http://schemas.microsoft.com/office/drawing/2014/main" id="{FC1DAD85-FC11-934F-B04C-F31F0312CE21}"/>
              </a:ext>
            </a:extLst>
          </p:cNvPr>
          <p:cNvSpPr>
            <a:spLocks noChangeArrowheads="1"/>
          </p:cNvSpPr>
          <p:nvPr/>
        </p:nvSpPr>
        <p:spPr bwMode="auto">
          <a:xfrm>
            <a:off x="2264550" y="2451179"/>
            <a:ext cx="3984044" cy="70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dirty="0" smtClean="0">
                <a:solidFill>
                  <a:srgbClr val="FF0000"/>
                </a:solidFill>
                <a:latin typeface="Times New Roman" panose="02020603050405020304" pitchFamily="18" charset="0"/>
                <a:ea typeface="华文中宋" panose="02010600040101010101" pitchFamily="2" charset="-122"/>
              </a:rPr>
              <a:t>第一个</a:t>
            </a:r>
            <a:r>
              <a:rPr kumimoji="0" lang="en-US" altLang="zh-CN" sz="2200" b="1" dirty="0" smtClean="0">
                <a:solidFill>
                  <a:srgbClr val="FF0000"/>
                </a:solidFill>
                <a:latin typeface="Times New Roman" panose="02020603050405020304" pitchFamily="18" charset="0"/>
                <a:ea typeface="华文中宋" panose="02010600040101010101" pitchFamily="2" charset="-122"/>
              </a:rPr>
              <a:t>NP</a:t>
            </a:r>
            <a:r>
              <a:rPr kumimoji="0" lang="zh-CN" altLang="en-US" sz="2200" b="1" dirty="0" smtClean="0">
                <a:solidFill>
                  <a:srgbClr val="FF0000"/>
                </a:solidFill>
                <a:latin typeface="Times New Roman" panose="02020603050405020304" pitchFamily="18" charset="0"/>
                <a:ea typeface="华文中宋" panose="02010600040101010101" pitchFamily="2" charset="-122"/>
              </a:rPr>
              <a:t>完全问题怎么证明？</a:t>
            </a:r>
            <a:endParaRPr kumimoji="0" lang="zh-CN" altLang="en-US" sz="1800" dirty="0">
              <a:latin typeface="Times New Roman" panose="02020603050405020304" pitchFamily="18" charset="0"/>
              <a:ea typeface="华文中宋" panose="02010600040101010101" pitchFamily="2"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46A914C-BDEB-5D41-9B29-EF143D40C4AA}"/>
              </a:ext>
            </a:extLst>
          </p:cNvPr>
          <p:cNvSpPr>
            <a:spLocks noGrp="1" noChangeArrowheads="1"/>
          </p:cNvSpPr>
          <p:nvPr>
            <p:ph type="title"/>
          </p:nvPr>
        </p:nvSpPr>
        <p:spPr>
          <a:xfrm>
            <a:off x="1090613" y="457200"/>
            <a:ext cx="8229600" cy="1143000"/>
          </a:xfrm>
        </p:spPr>
        <p:txBody>
          <a:bodyPr/>
          <a:lstStyle/>
          <a:p>
            <a:r>
              <a:rPr lang="zh-CN" altLang="en-US"/>
              <a:t>最基本的</a:t>
            </a:r>
            <a:r>
              <a:rPr lang="en-US" altLang="zh-CN"/>
              <a:t>NP</a:t>
            </a:r>
            <a:r>
              <a:rPr lang="zh-CN" altLang="en-US"/>
              <a:t>完全问题</a:t>
            </a:r>
          </a:p>
        </p:txBody>
      </p:sp>
      <p:sp>
        <p:nvSpPr>
          <p:cNvPr id="56322" name="Rectangle 3">
            <a:extLst>
              <a:ext uri="{FF2B5EF4-FFF2-40B4-BE49-F238E27FC236}">
                <a16:creationId xmlns:a16="http://schemas.microsoft.com/office/drawing/2014/main" id="{6B24DCFF-9AA2-F345-9D68-5D4DCD1E0905}"/>
              </a:ext>
            </a:extLst>
          </p:cNvPr>
          <p:cNvSpPr>
            <a:spLocks noGrp="1" noChangeArrowheads="1"/>
          </p:cNvSpPr>
          <p:nvPr>
            <p:ph type="body" sz="half" idx="1"/>
          </p:nvPr>
        </p:nvSpPr>
        <p:spPr>
          <a:xfrm>
            <a:off x="552543" y="1990726"/>
            <a:ext cx="8305800" cy="4525962"/>
          </a:xfrm>
        </p:spPr>
        <p:txBody>
          <a:bodyPr/>
          <a:lstStyle/>
          <a:p>
            <a:pPr>
              <a:lnSpc>
                <a:spcPct val="120000"/>
              </a:lnSpc>
            </a:pPr>
            <a:r>
              <a:rPr lang="en-US" altLang="zh-CN" sz="2800" dirty="0">
                <a:latin typeface="Times New Roman" panose="02020603050405020304" pitchFamily="18" charset="0"/>
              </a:rPr>
              <a:t>1971</a:t>
            </a:r>
            <a:r>
              <a:rPr lang="zh-CN" altLang="en-US" sz="2800" dirty="0">
                <a:latin typeface="Times New Roman" panose="02020603050405020304" pitchFamily="18" charset="0"/>
              </a:rPr>
              <a:t>年，美国的</a:t>
            </a:r>
            <a:r>
              <a:rPr lang="en-US" altLang="zh-CN" sz="2800" dirty="0">
                <a:latin typeface="Times New Roman" panose="02020603050405020304" pitchFamily="18" charset="0"/>
              </a:rPr>
              <a:t>Cook</a:t>
            </a:r>
            <a:r>
              <a:rPr lang="zh-CN" altLang="en-US" sz="2800" dirty="0">
                <a:latin typeface="Times New Roman" panose="02020603050405020304" pitchFamily="18" charset="0"/>
              </a:rPr>
              <a:t>证明了</a:t>
            </a:r>
            <a:r>
              <a:rPr lang="en-US" altLang="zh-CN" sz="2800" dirty="0">
                <a:solidFill>
                  <a:srgbClr val="FF0000"/>
                </a:solidFill>
                <a:latin typeface="Times New Roman" panose="02020603050405020304" pitchFamily="18" charset="0"/>
              </a:rPr>
              <a:t>Cook</a:t>
            </a:r>
            <a:r>
              <a:rPr lang="zh-CN" altLang="en-US" sz="2800" dirty="0">
                <a:solidFill>
                  <a:srgbClr val="FF0000"/>
                </a:solidFill>
                <a:latin typeface="Times New Roman" panose="02020603050405020304" pitchFamily="18" charset="0"/>
              </a:rPr>
              <a:t>定理</a:t>
            </a:r>
            <a:r>
              <a:rPr lang="zh-CN" altLang="en-US" sz="2800" dirty="0">
                <a:latin typeface="Times New Roman" panose="02020603050405020304" pitchFamily="18" charset="0"/>
              </a:rPr>
              <a:t>：</a:t>
            </a:r>
            <a:r>
              <a:rPr lang="zh-CN" altLang="en-US" sz="2800" dirty="0">
                <a:solidFill>
                  <a:srgbClr val="FF0000"/>
                </a:solidFill>
                <a:latin typeface="Times New Roman" panose="02020603050405020304" pitchFamily="18" charset="0"/>
              </a:rPr>
              <a:t>布尔表达式的可满足性</a:t>
            </a:r>
            <a:r>
              <a:rPr lang="en-US" altLang="zh-CN" sz="2800" dirty="0">
                <a:solidFill>
                  <a:srgbClr val="FF0000"/>
                </a:solidFill>
                <a:latin typeface="Times New Roman" panose="02020603050405020304" pitchFamily="18" charset="0"/>
              </a:rPr>
              <a:t>(SAT)</a:t>
            </a:r>
            <a:r>
              <a:rPr lang="zh-CN" altLang="en-US" sz="2800" dirty="0">
                <a:solidFill>
                  <a:srgbClr val="FF0000"/>
                </a:solidFill>
                <a:latin typeface="Times New Roman" panose="02020603050405020304" pitchFamily="18" charset="0"/>
              </a:rPr>
              <a:t>问题是</a:t>
            </a:r>
            <a:r>
              <a:rPr lang="en-US" altLang="zh-CN" sz="2800" dirty="0">
                <a:solidFill>
                  <a:srgbClr val="FF0000"/>
                </a:solidFill>
                <a:latin typeface="Times New Roman" panose="02020603050405020304" pitchFamily="18" charset="0"/>
              </a:rPr>
              <a:t>NP</a:t>
            </a:r>
            <a:r>
              <a:rPr lang="zh-CN" altLang="en-US" sz="2800" dirty="0">
                <a:solidFill>
                  <a:srgbClr val="FF0000"/>
                </a:solidFill>
                <a:latin typeface="Times New Roman" panose="02020603050405020304" pitchFamily="18" charset="0"/>
              </a:rPr>
              <a:t>完全的</a:t>
            </a:r>
            <a:r>
              <a:rPr lang="zh-CN" altLang="en-US" sz="2800" dirty="0">
                <a:latin typeface="Times New Roman" panose="02020603050405020304" pitchFamily="18" charset="0"/>
              </a:rPr>
              <a:t>。 </a:t>
            </a:r>
          </a:p>
          <a:p>
            <a:pPr>
              <a:lnSpc>
                <a:spcPct val="120000"/>
              </a:lnSpc>
              <a:buFontTx/>
              <a:buNone/>
            </a:pPr>
            <a:r>
              <a:rPr lang="zh-CN" altLang="en-US" sz="2800" dirty="0"/>
              <a:t>   </a:t>
            </a:r>
            <a:r>
              <a:rPr lang="zh-CN" altLang="en-US" sz="2400" u="sng" dirty="0">
                <a:latin typeface="Times New Roman" panose="02020603050405020304" pitchFamily="18" charset="0"/>
              </a:rPr>
              <a:t>可满足性问题</a:t>
            </a:r>
            <a:r>
              <a:rPr lang="zh-CN" altLang="en-US" sz="2400" dirty="0">
                <a:latin typeface="Times New Roman" panose="02020603050405020304" pitchFamily="18" charset="0"/>
              </a:rPr>
              <a:t>即合取范式的可满足性问题，来源于许多实际的逻辑推理的应用。合取范式形如</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sym typeface="Symbol" pitchFamily="2" charset="2"/>
              </a:rPr>
              <a:t></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sym typeface="Symbol" pitchFamily="2" charset="2"/>
              </a:rPr>
              <a:t></a:t>
            </a:r>
            <a:r>
              <a:rPr lang="en-US" altLang="zh-CN" sz="2400" dirty="0">
                <a:latin typeface="Times New Roman" panose="02020603050405020304" pitchFamily="18" charset="0"/>
              </a:rPr>
              <a:t>...</a:t>
            </a:r>
            <a:r>
              <a:rPr lang="en-US" altLang="zh-CN" sz="2400" dirty="0">
                <a:latin typeface="Times New Roman" panose="02020603050405020304" pitchFamily="18" charset="0"/>
                <a:sym typeface="Symbol" pitchFamily="2" charset="2"/>
              </a:rPr>
              <a:t></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n</a:t>
            </a:r>
            <a:r>
              <a:rPr lang="zh-CN" altLang="en-US" sz="2400" dirty="0">
                <a:latin typeface="Times New Roman" panose="02020603050405020304" pitchFamily="18" charset="0"/>
              </a:rPr>
              <a:t>，其中子句</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i</a:t>
            </a:r>
            <a:r>
              <a:rPr lang="en-US" altLang="zh-CN" sz="2400" dirty="0">
                <a:latin typeface="Times New Roman" panose="02020603050405020304" pitchFamily="18" charset="0"/>
              </a:rPr>
              <a:t> (1≤i≤n)</a:t>
            </a:r>
            <a:r>
              <a:rPr lang="zh-CN" altLang="en-US" sz="2400" dirty="0">
                <a:latin typeface="Times New Roman" panose="02020603050405020304" pitchFamily="18" charset="0"/>
              </a:rPr>
              <a:t>形如：</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sym typeface="Symbol" pitchFamily="2" charset="2"/>
              </a:rPr>
              <a:t></a:t>
            </a:r>
            <a:r>
              <a:rPr lang="en-US" altLang="zh-CN" sz="2400" dirty="0">
                <a:latin typeface="Times New Roman" panose="02020603050405020304" pitchFamily="18" charset="0"/>
              </a:rPr>
              <a:t>a</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sym typeface="Symbol" pitchFamily="2" charset="2"/>
              </a:rPr>
              <a:t></a:t>
            </a:r>
            <a:r>
              <a:rPr lang="en-US" altLang="zh-CN" sz="2400" dirty="0">
                <a:latin typeface="Times New Roman" panose="02020603050405020304" pitchFamily="18" charset="0"/>
              </a:rPr>
              <a:t>...</a:t>
            </a:r>
            <a:r>
              <a:rPr lang="en-US" altLang="zh-CN" sz="2400" dirty="0">
                <a:latin typeface="Times New Roman" panose="02020603050405020304" pitchFamily="18" charset="0"/>
                <a:sym typeface="Symbol" pitchFamily="2" charset="2"/>
              </a:rPr>
              <a:t></a:t>
            </a:r>
            <a:r>
              <a:rPr lang="en-US" altLang="zh-CN" sz="2400" dirty="0" err="1">
                <a:latin typeface="Times New Roman" panose="02020603050405020304" pitchFamily="18" charset="0"/>
              </a:rPr>
              <a:t>a</a:t>
            </a:r>
            <a:r>
              <a:rPr lang="en-US" altLang="zh-CN" sz="2400" baseline="-25000" dirty="0" err="1">
                <a:latin typeface="Times New Roman" panose="02020603050405020304" pitchFamily="18" charset="0"/>
              </a:rPr>
              <a:t>k</a:t>
            </a:r>
            <a:r>
              <a:rPr lang="en-US" altLang="zh-CN" sz="2400" dirty="0">
                <a:latin typeface="Times New Roman" panose="02020603050405020304" pitchFamily="18" charset="0"/>
              </a:rPr>
              <a:t>, </a:t>
            </a:r>
            <a:r>
              <a:rPr lang="zh-CN" altLang="en-US" sz="2400" dirty="0">
                <a:latin typeface="Times New Roman" panose="02020603050405020304" pitchFamily="18" charset="0"/>
              </a:rPr>
              <a:t>其中</a:t>
            </a:r>
            <a:r>
              <a:rPr lang="en-US" altLang="zh-CN" sz="2400" dirty="0" err="1">
                <a:latin typeface="Times New Roman" panose="02020603050405020304" pitchFamily="18" charset="0"/>
              </a:rPr>
              <a:t>a</a:t>
            </a:r>
            <a:r>
              <a:rPr lang="en-US" altLang="zh-CN" sz="2400" baseline="-25000" dirty="0" err="1">
                <a:latin typeface="Times New Roman" panose="02020603050405020304" pitchFamily="18" charset="0"/>
              </a:rPr>
              <a:t>j</a:t>
            </a:r>
            <a:r>
              <a:rPr lang="zh-CN" altLang="en-US" sz="2400" dirty="0">
                <a:latin typeface="Times New Roman" panose="02020603050405020304" pitchFamily="18" charset="0"/>
              </a:rPr>
              <a:t>称为文字，为布尔变量。</a:t>
            </a:r>
            <a:r>
              <a:rPr lang="en-US" altLang="zh-CN" sz="2400" dirty="0">
                <a:latin typeface="Times New Roman" panose="02020603050405020304" pitchFamily="18" charset="0"/>
              </a:rPr>
              <a:t>SAT</a:t>
            </a:r>
            <a:r>
              <a:rPr lang="zh-CN" altLang="en-US" sz="2400" dirty="0">
                <a:latin typeface="Times New Roman" panose="02020603050405020304" pitchFamily="18" charset="0"/>
              </a:rPr>
              <a:t>问题是指：是否存在一组对所有布尔变量的赋值，使得整个合取范式为真</a:t>
            </a:r>
            <a:r>
              <a:rPr lang="en-US" altLang="zh-CN" sz="2400" dirty="0">
                <a:latin typeface="Times New Roman" panose="02020603050405020304" pitchFamily="18" charset="0"/>
              </a:rPr>
              <a:t>? </a:t>
            </a:r>
            <a:r>
              <a:rPr lang="zh-CN" altLang="en-US" sz="2400" dirty="0">
                <a:latin typeface="Times New Roman" panose="02020603050405020304" pitchFamily="18" charset="0"/>
              </a:rPr>
              <a:t>例如</a:t>
            </a:r>
          </a:p>
          <a:p>
            <a:pPr>
              <a:lnSpc>
                <a:spcPct val="120000"/>
              </a:lnSpc>
              <a:buFontTx/>
              <a:buNone/>
            </a:pPr>
            <a:endParaRPr lang="zh-CN" altLang="en-US" sz="2400" dirty="0">
              <a:latin typeface="Times New Roman" panose="02020603050405020304" pitchFamily="18" charset="0"/>
            </a:endParaRPr>
          </a:p>
          <a:p>
            <a:pPr>
              <a:lnSpc>
                <a:spcPct val="120000"/>
              </a:lnSpc>
              <a:buFontTx/>
              <a:buNone/>
            </a:pPr>
            <a:r>
              <a:rPr lang="zh-CN" altLang="en-US" sz="2400" dirty="0">
                <a:latin typeface="Times New Roman" panose="02020603050405020304" pitchFamily="18" charset="0"/>
              </a:rPr>
              <a:t>     当</a:t>
            </a:r>
            <a:r>
              <a:rPr lang="en-US" altLang="zh-CN" sz="2400" dirty="0">
                <a:latin typeface="Times New Roman" panose="02020603050405020304" pitchFamily="18" charset="0"/>
              </a:rPr>
              <a:t>x</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和</a:t>
            </a:r>
            <a:r>
              <a:rPr lang="en-US" altLang="zh-CN" sz="2400" dirty="0">
                <a:latin typeface="Times New Roman" panose="02020603050405020304" pitchFamily="18" charset="0"/>
              </a:rPr>
              <a:t>x</a:t>
            </a:r>
            <a:r>
              <a:rPr lang="en-US" altLang="zh-CN" sz="2400" baseline="-25000" dirty="0">
                <a:latin typeface="Times New Roman" panose="02020603050405020304" pitchFamily="18" charset="0"/>
              </a:rPr>
              <a:t>3</a:t>
            </a:r>
            <a:r>
              <a:rPr lang="zh-CN" altLang="en-US" sz="2400" dirty="0">
                <a:latin typeface="Times New Roman" panose="02020603050405020304" pitchFamily="18" charset="0"/>
              </a:rPr>
              <a:t>都为真、其余文字任意赋值时，</a:t>
            </a:r>
            <a:r>
              <a:rPr lang="en-US" altLang="zh-CN" sz="2400" dirty="0">
                <a:latin typeface="Times New Roman" panose="02020603050405020304" pitchFamily="18" charset="0"/>
              </a:rPr>
              <a:t>f</a:t>
            </a:r>
            <a:r>
              <a:rPr lang="zh-CN" altLang="en-US" sz="2400" dirty="0">
                <a:latin typeface="Times New Roman" panose="02020603050405020304" pitchFamily="18" charset="0"/>
              </a:rPr>
              <a:t>值为真。</a:t>
            </a:r>
          </a:p>
        </p:txBody>
      </p:sp>
      <p:graphicFrame>
        <p:nvGraphicFramePr>
          <p:cNvPr id="56323" name="Object 4">
            <a:extLst>
              <a:ext uri="{FF2B5EF4-FFF2-40B4-BE49-F238E27FC236}">
                <a16:creationId xmlns:a16="http://schemas.microsoft.com/office/drawing/2014/main" id="{79D0A0FE-8E97-CB48-BFF8-E25599E1D0FB}"/>
              </a:ext>
            </a:extLst>
          </p:cNvPr>
          <p:cNvGraphicFramePr>
            <a:graphicFrameLocks noGrp="1" noChangeAspect="1"/>
          </p:cNvGraphicFramePr>
          <p:nvPr>
            <p:ph sz="half" idx="2"/>
          </p:nvPr>
        </p:nvGraphicFramePr>
        <p:xfrm>
          <a:off x="1804988" y="5354638"/>
          <a:ext cx="5334000" cy="419100"/>
        </p:xfrm>
        <a:graphic>
          <a:graphicData uri="http://schemas.openxmlformats.org/presentationml/2006/ole">
            <mc:AlternateContent xmlns:mc="http://schemas.openxmlformats.org/markup-compatibility/2006">
              <mc:Choice xmlns:v="urn:schemas-microsoft-com:vml" Requires="v">
                <p:oleObj spid="_x0000_s56401" name="Equation" r:id="rId4" imgW="67005200" imgH="5270500" progId="Equation.DSMT4">
                  <p:embed/>
                </p:oleObj>
              </mc:Choice>
              <mc:Fallback>
                <p:oleObj name="Equation" r:id="rId4" imgW="67005200" imgH="5270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5354638"/>
                        <a:ext cx="5334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56324" name="Slide Number Placeholder 1">
            <a:extLst>
              <a:ext uri="{FF2B5EF4-FFF2-40B4-BE49-F238E27FC236}">
                <a16:creationId xmlns:a16="http://schemas.microsoft.com/office/drawing/2014/main" id="{A6EA33C3-F657-1548-96DC-98FEEC9839A3}"/>
              </a:ext>
            </a:extLst>
          </p:cNvPr>
          <p:cNvSpPr>
            <a:spLocks noGrp="1"/>
          </p:cNvSpPr>
          <p:nvPr>
            <p:ph type="sldNum" sz="quarter" idx="11"/>
          </p:nvPr>
        </p:nvSpPr>
        <p:spPr>
          <a:xfrm>
            <a:off x="6826477" y="6278563"/>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878C06-B748-944F-83F8-306FEA837296}" type="slidenum">
              <a:rPr kumimoji="0" lang="en-US" altLang="zh-CN" sz="1400"/>
              <a:pPr>
                <a:spcBef>
                  <a:spcPct val="0"/>
                </a:spcBef>
                <a:buClrTx/>
                <a:buSzTx/>
                <a:buFontTx/>
                <a:buNone/>
              </a:pPr>
              <a:t>36</a:t>
            </a:fld>
            <a:endParaRPr kumimoji="0" lang="en-US" altLang="zh-CN" sz="1400" dirty="0"/>
          </a:p>
        </p:txBody>
      </p:sp>
    </p:spTree>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20AC5FF9-0D1F-CA49-87CB-7A77EF3B3899}"/>
              </a:ext>
            </a:extLst>
          </p:cNvPr>
          <p:cNvSpPr>
            <a:spLocks noGrp="1" noChangeArrowheads="1"/>
          </p:cNvSpPr>
          <p:nvPr>
            <p:ph type="title"/>
          </p:nvPr>
        </p:nvSpPr>
        <p:spPr/>
        <p:txBody>
          <a:bodyPr/>
          <a:lstStyle/>
          <a:p>
            <a:r>
              <a:rPr lang="zh-CN" altLang="en-US"/>
              <a:t>其他</a:t>
            </a:r>
            <a:r>
              <a:rPr lang="en-US" altLang="zh-CN"/>
              <a:t>NP</a:t>
            </a:r>
            <a:r>
              <a:rPr lang="zh-CN" altLang="en-US"/>
              <a:t>完全问题</a:t>
            </a:r>
          </a:p>
        </p:txBody>
      </p:sp>
      <p:sp>
        <p:nvSpPr>
          <p:cNvPr id="58370" name="Rectangle 3">
            <a:extLst>
              <a:ext uri="{FF2B5EF4-FFF2-40B4-BE49-F238E27FC236}">
                <a16:creationId xmlns:a16="http://schemas.microsoft.com/office/drawing/2014/main" id="{4A27B545-2BD9-9746-814B-520B171F9F48}"/>
              </a:ext>
            </a:extLst>
          </p:cNvPr>
          <p:cNvSpPr>
            <a:spLocks noGrp="1" noChangeArrowheads="1"/>
          </p:cNvSpPr>
          <p:nvPr>
            <p:ph type="body" idx="1"/>
          </p:nvPr>
        </p:nvSpPr>
        <p:spPr>
          <a:xfrm>
            <a:off x="470648" y="1924891"/>
            <a:ext cx="8229600" cy="4648200"/>
          </a:xfrm>
        </p:spPr>
        <p:txBody>
          <a:bodyPr/>
          <a:lstStyle/>
          <a:p>
            <a:pPr>
              <a:lnSpc>
                <a:spcPct val="120000"/>
              </a:lnSpc>
            </a:pPr>
            <a:r>
              <a:rPr lang="zh-CN" altLang="en-US" dirty="0">
                <a:solidFill>
                  <a:srgbClr val="FF0000"/>
                </a:solidFill>
              </a:rPr>
              <a:t>可满足性</a:t>
            </a:r>
            <a:r>
              <a:rPr lang="en-US" altLang="zh-CN" dirty="0">
                <a:solidFill>
                  <a:srgbClr val="FF0000"/>
                </a:solidFill>
              </a:rPr>
              <a:t>(SAT)</a:t>
            </a:r>
            <a:r>
              <a:rPr lang="zh-CN" altLang="en-US" dirty="0">
                <a:solidFill>
                  <a:srgbClr val="FF0000"/>
                </a:solidFill>
              </a:rPr>
              <a:t>问题是第一个被证明的</a:t>
            </a:r>
            <a:r>
              <a:rPr lang="en-US" altLang="zh-CN" dirty="0">
                <a:solidFill>
                  <a:srgbClr val="FF0000"/>
                </a:solidFill>
              </a:rPr>
              <a:t>NP</a:t>
            </a:r>
            <a:r>
              <a:rPr lang="zh-CN" altLang="en-US" dirty="0">
                <a:solidFill>
                  <a:srgbClr val="FF0000"/>
                </a:solidFill>
              </a:rPr>
              <a:t>完全问题</a:t>
            </a:r>
            <a:r>
              <a:rPr lang="zh-CN" altLang="en-US" dirty="0"/>
              <a:t>。</a:t>
            </a:r>
            <a:r>
              <a:rPr lang="en-US" altLang="zh-CN" sz="2400" dirty="0"/>
              <a:t>1972</a:t>
            </a:r>
            <a:r>
              <a:rPr lang="zh-CN" altLang="en-US" sz="2400" dirty="0"/>
              <a:t>年，</a:t>
            </a:r>
            <a:r>
              <a:rPr lang="en-US" altLang="zh-CN" sz="2400" dirty="0"/>
              <a:t>Karp</a:t>
            </a:r>
            <a:r>
              <a:rPr lang="zh-CN" altLang="en-US" sz="2400" dirty="0"/>
              <a:t>证明了十几个问题都是</a:t>
            </a:r>
            <a:r>
              <a:rPr lang="en-US" altLang="zh-CN" sz="2400" dirty="0"/>
              <a:t>NP</a:t>
            </a:r>
            <a:r>
              <a:rPr lang="zh-CN" altLang="en-US" sz="2400" dirty="0"/>
              <a:t>完全的。这些</a:t>
            </a:r>
            <a:r>
              <a:rPr lang="en-US" altLang="zh-CN" sz="2400" dirty="0"/>
              <a:t>NP</a:t>
            </a:r>
            <a:r>
              <a:rPr lang="zh-CN" altLang="en-US" sz="2400" dirty="0"/>
              <a:t>完全问题的证明思想和技巧，以及利用他们证明的几千个</a:t>
            </a:r>
            <a:r>
              <a:rPr lang="en-US" altLang="zh-CN" sz="2400" dirty="0"/>
              <a:t>NP</a:t>
            </a:r>
            <a:r>
              <a:rPr lang="zh-CN" altLang="en-US" sz="2400" dirty="0"/>
              <a:t>完全问题，极大地丰富了</a:t>
            </a:r>
            <a:r>
              <a:rPr lang="en-US" altLang="zh-CN" sz="2400" dirty="0"/>
              <a:t>NP</a:t>
            </a:r>
            <a:r>
              <a:rPr lang="zh-CN" altLang="en-US" sz="2400" dirty="0"/>
              <a:t>完全理论。</a:t>
            </a:r>
            <a:endParaRPr lang="zh-CN" altLang="en-US" sz="2400" b="1" dirty="0"/>
          </a:p>
          <a:p>
            <a:pPr>
              <a:lnSpc>
                <a:spcPct val="120000"/>
              </a:lnSpc>
            </a:pPr>
            <a:r>
              <a:rPr lang="zh-CN" altLang="en-US" dirty="0"/>
              <a:t>已证明的</a:t>
            </a:r>
            <a:r>
              <a:rPr lang="en-US" altLang="zh-CN" dirty="0"/>
              <a:t>NP</a:t>
            </a:r>
            <a:r>
              <a:rPr lang="zh-CN" altLang="en-US" dirty="0"/>
              <a:t>完全问题：</a:t>
            </a:r>
          </a:p>
          <a:p>
            <a:pPr>
              <a:lnSpc>
                <a:spcPct val="120000"/>
              </a:lnSpc>
              <a:buFontTx/>
              <a:buNone/>
            </a:pPr>
            <a:r>
              <a:rPr lang="zh-CN" altLang="en-US" dirty="0"/>
              <a:t>    </a:t>
            </a:r>
            <a:r>
              <a:rPr lang="en-US" altLang="zh-CN" sz="2400" dirty="0"/>
              <a:t>SAT</a:t>
            </a:r>
            <a:r>
              <a:rPr lang="zh-CN" altLang="en-US" sz="2400" dirty="0"/>
              <a:t>问题 、最大团问题 、图着色问题 、</a:t>
            </a:r>
          </a:p>
          <a:p>
            <a:pPr>
              <a:lnSpc>
                <a:spcPct val="120000"/>
              </a:lnSpc>
              <a:buFontTx/>
              <a:buNone/>
            </a:pPr>
            <a:r>
              <a:rPr lang="zh-CN" altLang="en-US" sz="2400" dirty="0"/>
              <a:t>    哈密顿回路问题 、旅行商问题 、背包问题 、</a:t>
            </a:r>
          </a:p>
          <a:p>
            <a:pPr>
              <a:lnSpc>
                <a:spcPct val="120000"/>
              </a:lnSpc>
              <a:buFontTx/>
              <a:buNone/>
            </a:pPr>
            <a:r>
              <a:rPr lang="zh-CN" altLang="en-US" sz="2400" dirty="0"/>
              <a:t>    最长路径问题、</a:t>
            </a:r>
            <a:r>
              <a:rPr lang="zh-CN" altLang="en-US" dirty="0"/>
              <a:t> </a:t>
            </a:r>
            <a:r>
              <a:rPr lang="zh-CN" altLang="en-US" sz="2400" dirty="0"/>
              <a:t>扫雷游戏</a:t>
            </a:r>
            <a:r>
              <a:rPr lang="en-US" altLang="zh-CN" sz="2400" dirty="0"/>
              <a:t>…</a:t>
            </a:r>
          </a:p>
        </p:txBody>
      </p:sp>
      <p:pic>
        <p:nvPicPr>
          <p:cNvPr id="58371" name="Picture 5">
            <a:extLst>
              <a:ext uri="{FF2B5EF4-FFF2-40B4-BE49-F238E27FC236}">
                <a16:creationId xmlns:a16="http://schemas.microsoft.com/office/drawing/2014/main" id="{834BFA0C-C1E4-8749-8A3E-BB1B04540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86200"/>
            <a:ext cx="16002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Slide Number Placeholder 1">
            <a:extLst>
              <a:ext uri="{FF2B5EF4-FFF2-40B4-BE49-F238E27FC236}">
                <a16:creationId xmlns:a16="http://schemas.microsoft.com/office/drawing/2014/main" id="{A6F4E663-7D41-AD49-88DC-3AEEB6AF018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B2FB58B-0201-8E49-B80F-DC1AA6D518D6}" type="slidenum">
              <a:rPr kumimoji="0" lang="zh-CN" altLang="en-US" sz="1400"/>
              <a:pPr>
                <a:spcBef>
                  <a:spcPct val="0"/>
                </a:spcBef>
                <a:buClrTx/>
                <a:buSzTx/>
                <a:buFontTx/>
                <a:buNone/>
              </a:pPr>
              <a:t>37</a:t>
            </a:fld>
            <a:endParaRPr kumimoji="0" lang="en-US" altLang="zh-CN" sz="1400"/>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0885BEF-742F-D34E-901D-814B424880C3}"/>
              </a:ext>
            </a:extLst>
          </p:cNvPr>
          <p:cNvSpPr>
            <a:spLocks noGrp="1" noChangeArrowheads="1"/>
          </p:cNvSpPr>
          <p:nvPr>
            <p:ph type="title"/>
          </p:nvPr>
        </p:nvSpPr>
        <p:spPr/>
        <p:txBody>
          <a:bodyPr/>
          <a:lstStyle/>
          <a:p>
            <a:r>
              <a:rPr lang="en-US" altLang="zh-CN"/>
              <a:t>NP</a:t>
            </a:r>
            <a:r>
              <a:rPr lang="zh-CN" altLang="en-US"/>
              <a:t> 完全证明</a:t>
            </a:r>
            <a:endParaRPr lang="en-US" altLang="en-US"/>
          </a:p>
        </p:txBody>
      </p:sp>
      <p:sp>
        <p:nvSpPr>
          <p:cNvPr id="63490" name="Content Placeholder 2">
            <a:extLst>
              <a:ext uri="{FF2B5EF4-FFF2-40B4-BE49-F238E27FC236}">
                <a16:creationId xmlns:a16="http://schemas.microsoft.com/office/drawing/2014/main" id="{E990502B-4276-7440-BB49-A287004E4114}"/>
              </a:ext>
            </a:extLst>
          </p:cNvPr>
          <p:cNvSpPr>
            <a:spLocks noGrp="1" noChangeArrowheads="1"/>
          </p:cNvSpPr>
          <p:nvPr>
            <p:ph idx="1"/>
          </p:nvPr>
        </p:nvSpPr>
        <p:spPr>
          <a:xfrm>
            <a:off x="754250" y="2061695"/>
            <a:ext cx="7772400" cy="4114800"/>
          </a:xfrm>
        </p:spPr>
        <p:txBody>
          <a:bodyPr/>
          <a:lstStyle/>
          <a:p>
            <a:r>
              <a:rPr lang="zh-CN" altLang="en-US" dirty="0">
                <a:solidFill>
                  <a:srgbClr val="FF0000"/>
                </a:solidFill>
              </a:rPr>
              <a:t>引例：旅行商问题</a:t>
            </a:r>
            <a:endParaRPr lang="en-US" altLang="zh-CN" dirty="0">
              <a:solidFill>
                <a:srgbClr val="FF0000"/>
              </a:solidFill>
            </a:endParaRPr>
          </a:p>
          <a:p>
            <a:r>
              <a:rPr lang="zh-CN" altLang="en-US" dirty="0"/>
              <a:t>最大团问题</a:t>
            </a:r>
            <a:endParaRPr lang="en-US" altLang="zh-CN" dirty="0"/>
          </a:p>
          <a:p>
            <a:r>
              <a:rPr lang="zh-CN" altLang="en-US" dirty="0" smtClean="0"/>
              <a:t>顶点覆盖</a:t>
            </a:r>
            <a:r>
              <a:rPr lang="zh-CN" altLang="en-US" dirty="0"/>
              <a:t>问题</a:t>
            </a:r>
            <a:r>
              <a:rPr lang="en-US" altLang="zh-CN" dirty="0"/>
              <a:t>(VC)</a:t>
            </a:r>
          </a:p>
          <a:p>
            <a:endParaRPr lang="en-US" altLang="zh-CN" dirty="0"/>
          </a:p>
          <a:p>
            <a:endParaRPr lang="en-US" altLang="zh-CN" dirty="0"/>
          </a:p>
          <a:p>
            <a:endParaRPr lang="en-US" altLang="zh-CN" dirty="0"/>
          </a:p>
          <a:p>
            <a:endParaRPr lang="en-US" altLang="en-US" dirty="0"/>
          </a:p>
        </p:txBody>
      </p:sp>
      <p:sp>
        <p:nvSpPr>
          <p:cNvPr id="63491" name="Slide Number Placeholder 3">
            <a:extLst>
              <a:ext uri="{FF2B5EF4-FFF2-40B4-BE49-F238E27FC236}">
                <a16:creationId xmlns:a16="http://schemas.microsoft.com/office/drawing/2014/main" id="{CBD62D0B-2F6B-BC4C-8E13-50CE2736208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D113E4-C492-0548-8ED3-41DE388D4206}" type="slidenum">
              <a:rPr kumimoji="0" lang="zh-CN" altLang="en-US" sz="1400"/>
              <a:pPr>
                <a:spcBef>
                  <a:spcPct val="0"/>
                </a:spcBef>
                <a:buClrTx/>
                <a:buSzTx/>
                <a:buFontTx/>
                <a:buNone/>
              </a:pPr>
              <a:t>38</a:t>
            </a:fld>
            <a:endParaRPr kumimoji="0" lang="en-US" altLang="zh-CN" sz="1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8DC74792-EA00-E34C-895F-65446C4C2061}"/>
              </a:ext>
            </a:extLst>
          </p:cNvPr>
          <p:cNvSpPr>
            <a:spLocks noGrp="1" noChangeArrowheads="1"/>
          </p:cNvSpPr>
          <p:nvPr>
            <p:ph type="title"/>
          </p:nvPr>
        </p:nvSpPr>
        <p:spPr/>
        <p:txBody>
          <a:bodyPr/>
          <a:lstStyle/>
          <a:p>
            <a:r>
              <a:rPr lang="zh-CN" altLang="en-US"/>
              <a:t>例子</a:t>
            </a:r>
            <a:r>
              <a:rPr lang="en-US" altLang="zh-CN"/>
              <a:t>-</a:t>
            </a:r>
            <a:r>
              <a:rPr lang="zh-CN" altLang="en-US"/>
              <a:t>旅行商问题</a:t>
            </a:r>
            <a:endParaRPr lang="en-US" altLang="en-US"/>
          </a:p>
        </p:txBody>
      </p:sp>
      <p:sp>
        <p:nvSpPr>
          <p:cNvPr id="64514" name="Content Placeholder 2">
            <a:extLst>
              <a:ext uri="{FF2B5EF4-FFF2-40B4-BE49-F238E27FC236}">
                <a16:creationId xmlns:a16="http://schemas.microsoft.com/office/drawing/2014/main" id="{89168471-01E6-4D4F-AB38-E44A7D8F4491}"/>
              </a:ext>
            </a:extLst>
          </p:cNvPr>
          <p:cNvSpPr>
            <a:spLocks noGrp="1" noChangeArrowheads="1"/>
          </p:cNvSpPr>
          <p:nvPr>
            <p:ph idx="1"/>
          </p:nvPr>
        </p:nvSpPr>
        <p:spPr>
          <a:xfrm>
            <a:off x="777740" y="2030776"/>
            <a:ext cx="7772400" cy="4114800"/>
          </a:xfrm>
        </p:spPr>
        <p:txBody>
          <a:bodyPr/>
          <a:lstStyle/>
          <a:p>
            <a:r>
              <a:rPr lang="zh-CN" altLang="en-US" dirty="0"/>
              <a:t>两个问题：</a:t>
            </a:r>
            <a:endParaRPr lang="en-US" altLang="zh-CN" dirty="0"/>
          </a:p>
          <a:p>
            <a:r>
              <a:rPr lang="zh-CN" altLang="en-US" u="sng" dirty="0"/>
              <a:t>哈密顿回路问题</a:t>
            </a:r>
            <a:r>
              <a:rPr lang="zh-CN" altLang="en-US" dirty="0"/>
              <a:t>：给出一个无向图</a:t>
            </a:r>
            <a:r>
              <a:rPr lang="en-US" altLang="zh-CN" dirty="0"/>
              <a:t>G= (V</a:t>
            </a:r>
            <a:r>
              <a:rPr lang="zh-CN" altLang="en-US" dirty="0"/>
              <a:t>，</a:t>
            </a:r>
            <a:r>
              <a:rPr lang="en-US" altLang="zh-CN" dirty="0"/>
              <a:t>E)</a:t>
            </a:r>
            <a:r>
              <a:rPr lang="zh-CN" altLang="en-US" dirty="0"/>
              <a:t>，它有哈密顿回路吗？即一条恰好访问每个顶点一次的回路。</a:t>
            </a:r>
          </a:p>
          <a:p>
            <a:r>
              <a:rPr lang="zh-CN" altLang="en-US" u="sng" dirty="0"/>
              <a:t>旅行商问题</a:t>
            </a:r>
            <a:r>
              <a:rPr lang="zh-CN" altLang="en-US" dirty="0"/>
              <a:t>：给出一个</a:t>
            </a:r>
            <a:r>
              <a:rPr lang="en-US" altLang="zh-CN" dirty="0"/>
              <a:t>n</a:t>
            </a:r>
            <a:r>
              <a:rPr lang="zh-CN" altLang="en-US" dirty="0"/>
              <a:t>个城市集合，且给出城市间的距离。对于一个整数</a:t>
            </a:r>
            <a:r>
              <a:rPr lang="en-US" altLang="zh-CN" dirty="0"/>
              <a:t>k</a:t>
            </a:r>
            <a:r>
              <a:rPr lang="zh-CN" altLang="en-US" dirty="0"/>
              <a:t>，是否存在最长为</a:t>
            </a:r>
            <a:r>
              <a:rPr lang="en-US" altLang="zh-CN" dirty="0"/>
              <a:t>k</a:t>
            </a:r>
            <a:r>
              <a:rPr lang="zh-CN" altLang="en-US" dirty="0"/>
              <a:t>的游程？这里，一条游程是一个回路，它恰好访问每个城市一次。</a:t>
            </a:r>
            <a:endParaRPr lang="en-US" altLang="zh-CN" dirty="0"/>
          </a:p>
          <a:p>
            <a:endParaRPr lang="en-US" altLang="en-US" dirty="0"/>
          </a:p>
        </p:txBody>
      </p:sp>
      <p:sp>
        <p:nvSpPr>
          <p:cNvPr id="64515" name="Slide Number Placeholder 3">
            <a:extLst>
              <a:ext uri="{FF2B5EF4-FFF2-40B4-BE49-F238E27FC236}">
                <a16:creationId xmlns:a16="http://schemas.microsoft.com/office/drawing/2014/main" id="{9312B8F7-451F-9C4A-9226-9D7C3526F9F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8250570-532B-FD43-BC46-A018BB9D56B4}" type="slidenum">
              <a:rPr kumimoji="0" lang="zh-CN" altLang="en-US" sz="1400"/>
              <a:pPr>
                <a:spcBef>
                  <a:spcPct val="0"/>
                </a:spcBef>
                <a:buClrTx/>
                <a:buSzTx/>
                <a:buFontTx/>
                <a:buNone/>
              </a:pPr>
              <a:t>39</a:t>
            </a:fld>
            <a:endParaRPr kumimoji="0" lang="en-US" altLang="zh-CN"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B73988E6-EBF6-4045-8171-ECDFBE41BE4F}"/>
              </a:ext>
            </a:extLst>
          </p:cNvPr>
          <p:cNvSpPr>
            <a:spLocks noGrp="1" noChangeArrowheads="1"/>
          </p:cNvSpPr>
          <p:nvPr>
            <p:ph type="title"/>
          </p:nvPr>
        </p:nvSpPr>
        <p:spPr/>
        <p:txBody>
          <a:bodyPr/>
          <a:lstStyle/>
          <a:p>
            <a:r>
              <a:rPr lang="zh-CN" altLang="en-US" dirty="0"/>
              <a:t>引言</a:t>
            </a:r>
          </a:p>
        </p:txBody>
      </p:sp>
      <p:sp>
        <p:nvSpPr>
          <p:cNvPr id="319491" name="Rectangle 3">
            <a:extLst>
              <a:ext uri="{FF2B5EF4-FFF2-40B4-BE49-F238E27FC236}">
                <a16:creationId xmlns:a16="http://schemas.microsoft.com/office/drawing/2014/main" id="{E65CCF13-F1AB-D84E-A27A-5856F1093747}"/>
              </a:ext>
            </a:extLst>
          </p:cNvPr>
          <p:cNvSpPr>
            <a:spLocks noGrp="1" noChangeArrowheads="1"/>
          </p:cNvSpPr>
          <p:nvPr>
            <p:ph type="body" idx="1"/>
          </p:nvPr>
        </p:nvSpPr>
        <p:spPr>
          <a:xfrm>
            <a:off x="288017" y="1994807"/>
            <a:ext cx="8766175" cy="4953000"/>
          </a:xfrm>
        </p:spPr>
        <p:txBody>
          <a:bodyPr/>
          <a:lstStyle/>
          <a:p>
            <a:pPr>
              <a:buFontTx/>
              <a:buNone/>
            </a:pPr>
            <a:r>
              <a:rPr lang="zh-CN" altLang="en-US" sz="2800" dirty="0"/>
              <a:t>易解问题与难解问题</a:t>
            </a:r>
          </a:p>
          <a:p>
            <a:pPr>
              <a:lnSpc>
                <a:spcPct val="110000"/>
              </a:lnSpc>
            </a:pPr>
            <a:r>
              <a:rPr lang="zh-CN" altLang="en-US" sz="2800" dirty="0"/>
              <a:t>如果对一个问题∏存在一个算法，时间复杂性为</a:t>
            </a:r>
            <a:r>
              <a:rPr lang="en-US" altLang="zh-CN" sz="2800" dirty="0"/>
              <a:t>O(</a:t>
            </a:r>
            <a:r>
              <a:rPr lang="en-US" altLang="zh-CN" sz="2800" dirty="0" err="1"/>
              <a:t>n</a:t>
            </a:r>
            <a:r>
              <a:rPr lang="en-US" altLang="zh-CN" sz="2800" baseline="30000" dirty="0" err="1"/>
              <a:t>k</a:t>
            </a:r>
            <a:r>
              <a:rPr lang="en-US" altLang="zh-CN" sz="2800" dirty="0"/>
              <a:t>)</a:t>
            </a:r>
            <a:r>
              <a:rPr lang="zh-CN" altLang="en-US" sz="2800" dirty="0"/>
              <a:t>，其中</a:t>
            </a:r>
            <a:r>
              <a:rPr lang="en-US" altLang="zh-CN" sz="2800" dirty="0"/>
              <a:t>n</a:t>
            </a:r>
            <a:r>
              <a:rPr lang="zh-CN" altLang="en-US" sz="2800" dirty="0"/>
              <a:t>是问题规模，</a:t>
            </a:r>
            <a:r>
              <a:rPr lang="en-US" altLang="zh-CN" sz="2800" dirty="0"/>
              <a:t>k</a:t>
            </a:r>
            <a:r>
              <a:rPr lang="zh-CN" altLang="en-US" sz="2800" dirty="0"/>
              <a:t>是一个非负整数，则称问题∏存在</a:t>
            </a:r>
            <a:r>
              <a:rPr lang="zh-CN" altLang="en-US" sz="2800" dirty="0">
                <a:solidFill>
                  <a:srgbClr val="FF0000"/>
                </a:solidFill>
              </a:rPr>
              <a:t>多项式时间</a:t>
            </a:r>
            <a:r>
              <a:rPr lang="zh-CN" altLang="en-US" sz="2800" dirty="0"/>
              <a:t>算法。这类算法在</a:t>
            </a:r>
            <a:r>
              <a:rPr lang="zh-CN" altLang="en-US" sz="2800" dirty="0">
                <a:solidFill>
                  <a:srgbClr val="FF0000"/>
                </a:solidFill>
              </a:rPr>
              <a:t>可以接受的时间内</a:t>
            </a:r>
            <a:r>
              <a:rPr lang="zh-CN" altLang="en-US" sz="2800" dirty="0"/>
              <a:t>实现问题求解， </a:t>
            </a:r>
            <a:r>
              <a:rPr lang="en-US" altLang="zh-CN" sz="2800" dirty="0"/>
              <a:t>e.g., </a:t>
            </a:r>
            <a:r>
              <a:rPr lang="zh-CN" altLang="en-US" sz="2800" dirty="0"/>
              <a:t>排序、串匹配、矩阵相乘。</a:t>
            </a:r>
          </a:p>
          <a:p>
            <a:pPr>
              <a:lnSpc>
                <a:spcPct val="110000"/>
              </a:lnSpc>
            </a:pPr>
            <a:r>
              <a:rPr lang="zh-CN" altLang="en-US" sz="2800" dirty="0"/>
              <a:t>现实世界里还存在很多问题至今没有找到多项式时间算法，计算时间是指数和超指数函数（如</a:t>
            </a:r>
            <a:r>
              <a:rPr lang="en-US" altLang="zh-CN" sz="2800" dirty="0"/>
              <a:t>2</a:t>
            </a:r>
            <a:r>
              <a:rPr lang="en-US" altLang="zh-CN" sz="2800" baseline="30000" dirty="0"/>
              <a:t>n</a:t>
            </a:r>
            <a:r>
              <a:rPr lang="zh-CN" altLang="en-US" sz="2800" dirty="0"/>
              <a:t>和</a:t>
            </a:r>
            <a:r>
              <a:rPr lang="en-US" altLang="zh-CN" sz="2800" dirty="0"/>
              <a:t>n!</a:t>
            </a:r>
            <a:r>
              <a:rPr lang="zh-CN" altLang="en-US" sz="2800" dirty="0"/>
              <a:t>），随着问题规模的增长而</a:t>
            </a:r>
            <a:r>
              <a:rPr lang="zh-CN" altLang="en-US" sz="2800" dirty="0">
                <a:solidFill>
                  <a:srgbClr val="FF0000"/>
                </a:solidFill>
              </a:rPr>
              <a:t>快速增长</a:t>
            </a:r>
            <a:r>
              <a:rPr lang="zh-CN" altLang="en-US" sz="2800" dirty="0"/>
              <a:t>。</a:t>
            </a:r>
          </a:p>
          <a:p>
            <a:pPr>
              <a:lnSpc>
                <a:spcPct val="110000"/>
              </a:lnSpc>
            </a:pPr>
            <a:r>
              <a:rPr lang="zh-CN" altLang="en-US" sz="2800" dirty="0"/>
              <a:t>通常将前者看作是</a:t>
            </a:r>
            <a:r>
              <a:rPr lang="zh-CN" altLang="en-US" sz="2800" dirty="0">
                <a:solidFill>
                  <a:srgbClr val="FF0000"/>
                </a:solidFill>
              </a:rPr>
              <a:t>易解问题</a:t>
            </a:r>
            <a:r>
              <a:rPr lang="zh-CN" altLang="en-US" sz="2800" dirty="0"/>
              <a:t>，后者看作</a:t>
            </a:r>
            <a:r>
              <a:rPr lang="zh-CN" altLang="en-US" sz="2800" dirty="0">
                <a:solidFill>
                  <a:srgbClr val="FF0000"/>
                </a:solidFill>
              </a:rPr>
              <a:t>难解问题</a:t>
            </a:r>
            <a:r>
              <a:rPr lang="zh-CN" altLang="en-US" sz="2800" dirty="0"/>
              <a:t>。  </a:t>
            </a:r>
          </a:p>
          <a:p>
            <a:pPr>
              <a:buFontTx/>
              <a:buNone/>
            </a:pPr>
            <a:endParaRPr lang="zh-CN" altLang="en-US" sz="2800" dirty="0"/>
          </a:p>
        </p:txBody>
      </p:sp>
      <p:sp>
        <p:nvSpPr>
          <p:cNvPr id="20483" name="Slide Number Placeholder 1">
            <a:extLst>
              <a:ext uri="{FF2B5EF4-FFF2-40B4-BE49-F238E27FC236}">
                <a16:creationId xmlns:a16="http://schemas.microsoft.com/office/drawing/2014/main" id="{2737BD2D-CB50-0445-AF51-6C2A4EEE057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F413AD-3D4D-864D-A3CB-818C800E94A3}" type="slidenum">
              <a:rPr kumimoji="0" lang="zh-CN" altLang="en-US" sz="1400"/>
              <a:pPr>
                <a:spcBef>
                  <a:spcPct val="0"/>
                </a:spcBef>
                <a:buClrTx/>
                <a:buSzTx/>
                <a:buFontTx/>
                <a:buNone/>
              </a:pPr>
              <a:t>4</a:t>
            </a:fld>
            <a:endParaRPr kumimoji="0" lang="en-US" altLang="zh-CN" sz="1400"/>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0E09C093-2C5E-C64C-820F-7FBEB8D25421}"/>
              </a:ext>
            </a:extLst>
          </p:cNvPr>
          <p:cNvSpPr>
            <a:spLocks noGrp="1" noChangeArrowheads="1"/>
          </p:cNvSpPr>
          <p:nvPr>
            <p:ph type="title"/>
          </p:nvPr>
        </p:nvSpPr>
        <p:spPr/>
        <p:txBody>
          <a:bodyPr/>
          <a:lstStyle/>
          <a:p>
            <a:r>
              <a:rPr lang="zh-CN" altLang="en-US"/>
              <a:t>证明</a:t>
            </a:r>
            <a:r>
              <a:rPr lang="en-US" altLang="zh-CN"/>
              <a:t>NP</a:t>
            </a:r>
            <a:r>
              <a:rPr lang="zh-CN" altLang="en-US"/>
              <a:t>完全</a:t>
            </a:r>
            <a:endParaRPr lang="en-US" altLang="en-US"/>
          </a:p>
        </p:txBody>
      </p:sp>
      <p:sp>
        <p:nvSpPr>
          <p:cNvPr id="65538" name="Content Placeholder 2">
            <a:extLst>
              <a:ext uri="{FF2B5EF4-FFF2-40B4-BE49-F238E27FC236}">
                <a16:creationId xmlns:a16="http://schemas.microsoft.com/office/drawing/2014/main" id="{3678C971-FD4A-C34B-A74A-C55F6195E4A2}"/>
              </a:ext>
            </a:extLst>
          </p:cNvPr>
          <p:cNvSpPr>
            <a:spLocks noGrp="1" noChangeArrowheads="1"/>
          </p:cNvSpPr>
          <p:nvPr>
            <p:ph idx="1"/>
          </p:nvPr>
        </p:nvSpPr>
        <p:spPr>
          <a:xfrm>
            <a:off x="816928" y="2030776"/>
            <a:ext cx="8220936" cy="4114800"/>
          </a:xfrm>
        </p:spPr>
        <p:txBody>
          <a:bodyPr/>
          <a:lstStyle/>
          <a:p>
            <a:r>
              <a:rPr lang="zh-CN" altLang="en-US" dirty="0"/>
              <a:t>哈密顿回路问题</a:t>
            </a:r>
            <a:r>
              <a:rPr lang="en-US" altLang="zh-CN" dirty="0"/>
              <a:t>NP</a:t>
            </a:r>
            <a:r>
              <a:rPr lang="zh-CN" altLang="en-US" dirty="0"/>
              <a:t>完全，证明旅行商问题也是</a:t>
            </a:r>
            <a:r>
              <a:rPr lang="en-US" altLang="zh-CN" dirty="0"/>
              <a:t>NP</a:t>
            </a:r>
            <a:r>
              <a:rPr lang="zh-CN" altLang="en-US" dirty="0"/>
              <a:t>完全的。</a:t>
            </a:r>
            <a:endParaRPr lang="en-US" altLang="zh-CN" dirty="0"/>
          </a:p>
          <a:p>
            <a:r>
              <a:rPr lang="zh-CN" altLang="en-US" dirty="0"/>
              <a:t>第一步：</a:t>
            </a:r>
            <a:r>
              <a:rPr lang="zh-CN" altLang="en-US" dirty="0">
                <a:solidFill>
                  <a:srgbClr val="FF0000"/>
                </a:solidFill>
              </a:rPr>
              <a:t>说明旅行商问题是</a:t>
            </a:r>
            <a:r>
              <a:rPr lang="en-US" altLang="zh-CN" dirty="0">
                <a:solidFill>
                  <a:srgbClr val="FF0000"/>
                </a:solidFill>
              </a:rPr>
              <a:t>NP</a:t>
            </a:r>
            <a:r>
              <a:rPr lang="zh-CN" altLang="en-US" dirty="0">
                <a:solidFill>
                  <a:srgbClr val="FF0000"/>
                </a:solidFill>
              </a:rPr>
              <a:t>的</a:t>
            </a:r>
            <a:r>
              <a:rPr lang="zh-CN" altLang="en-US" dirty="0"/>
              <a:t>。</a:t>
            </a:r>
            <a:endParaRPr lang="en-US" altLang="zh-CN" dirty="0"/>
          </a:p>
          <a:p>
            <a:pPr lvl="1"/>
            <a:r>
              <a:rPr lang="zh-CN" altLang="en-US" dirty="0"/>
              <a:t>一个不确定性算法可以从猜测一个城市序列开始，然后验证这个序列是一个游程。如果是的， 就继续看游程的长度是否超过给出的界</a:t>
            </a:r>
            <a:r>
              <a:rPr lang="en-US" altLang="zh-CN" dirty="0"/>
              <a:t>k</a:t>
            </a:r>
            <a:r>
              <a:rPr lang="zh-CN" altLang="en-US" dirty="0"/>
              <a:t>。</a:t>
            </a:r>
            <a:endParaRPr lang="en-US" altLang="en-US" dirty="0"/>
          </a:p>
        </p:txBody>
      </p:sp>
      <p:sp>
        <p:nvSpPr>
          <p:cNvPr id="65539" name="Slide Number Placeholder 3">
            <a:extLst>
              <a:ext uri="{FF2B5EF4-FFF2-40B4-BE49-F238E27FC236}">
                <a16:creationId xmlns:a16="http://schemas.microsoft.com/office/drawing/2014/main" id="{51CC1D77-0581-6447-8548-46A34EF8F43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F60370-0B09-D848-ADBC-4DB9A5CD0FE7}" type="slidenum">
              <a:rPr kumimoji="0" lang="zh-CN" altLang="en-US" sz="1400"/>
              <a:pPr>
                <a:spcBef>
                  <a:spcPct val="0"/>
                </a:spcBef>
                <a:buClrTx/>
                <a:buSzTx/>
                <a:buFontTx/>
                <a:buNone/>
              </a:pPr>
              <a:t>40</a:t>
            </a:fld>
            <a:endParaRPr kumimoji="0" lang="en-US" altLang="zh-CN" sz="1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0B46F736-C192-4E42-B93F-400E8037B5DD}"/>
              </a:ext>
            </a:extLst>
          </p:cNvPr>
          <p:cNvSpPr>
            <a:spLocks noGrp="1" noChangeArrowheads="1"/>
          </p:cNvSpPr>
          <p:nvPr>
            <p:ph type="title"/>
          </p:nvPr>
        </p:nvSpPr>
        <p:spPr/>
        <p:txBody>
          <a:bodyPr/>
          <a:lstStyle/>
          <a:p>
            <a:r>
              <a:rPr lang="zh-CN" altLang="en-US"/>
              <a:t>证明</a:t>
            </a:r>
            <a:r>
              <a:rPr lang="en-US" altLang="zh-CN"/>
              <a:t>NP</a:t>
            </a:r>
            <a:r>
              <a:rPr lang="zh-CN" altLang="en-US"/>
              <a:t>完全</a:t>
            </a:r>
            <a:endParaRPr lang="en-US" altLang="en-US"/>
          </a:p>
        </p:txBody>
      </p:sp>
      <p:sp>
        <p:nvSpPr>
          <p:cNvPr id="3" name="Content Placeholder 2">
            <a:extLst>
              <a:ext uri="{FF2B5EF4-FFF2-40B4-BE49-F238E27FC236}">
                <a16:creationId xmlns:a16="http://schemas.microsoft.com/office/drawing/2014/main" id="{9EFD5E8E-FC3D-964C-A618-B6C73B635246}"/>
              </a:ext>
            </a:extLst>
          </p:cNvPr>
          <p:cNvSpPr>
            <a:spLocks noGrp="1"/>
          </p:cNvSpPr>
          <p:nvPr>
            <p:ph idx="1"/>
          </p:nvPr>
        </p:nvSpPr>
        <p:spPr>
          <a:xfrm>
            <a:off x="792915" y="2003882"/>
            <a:ext cx="8151059" cy="4114800"/>
          </a:xfrm>
        </p:spPr>
        <p:txBody>
          <a:bodyPr/>
          <a:lstStyle/>
          <a:p>
            <a:r>
              <a:rPr lang="zh-CN" altLang="en-US" dirty="0"/>
              <a:t>第二步：</a:t>
            </a:r>
            <a:r>
              <a:rPr lang="zh-CN" altLang="en-US" dirty="0">
                <a:solidFill>
                  <a:srgbClr val="FF0000"/>
                </a:solidFill>
              </a:rPr>
              <a:t>证明哈密顿回路问题可以在多项式时间归约到旅行商问题</a:t>
            </a:r>
            <a:r>
              <a:rPr lang="zh-CN" altLang="en-US" dirty="0"/>
              <a:t>，即</a:t>
            </a:r>
            <a:endParaRPr lang="en-US" altLang="zh-CN" dirty="0"/>
          </a:p>
          <a:p>
            <a:pPr>
              <a:buFont typeface="Wingdings" pitchFamily="2" charset="2"/>
              <a:buNone/>
            </a:pPr>
            <a:r>
              <a:rPr lang="zh-CN" altLang="en-US" dirty="0"/>
              <a:t>   哈密顿回路问题</a:t>
            </a:r>
            <a:r>
              <a:rPr lang="zh-CN" altLang="en-US" dirty="0">
                <a:latin typeface="Times New Roman" panose="02020603050405020304" pitchFamily="18" charset="0"/>
              </a:rPr>
              <a:t>∝</a:t>
            </a:r>
            <a:r>
              <a:rPr lang="en-US" altLang="zh-CN" baseline="-25000" dirty="0">
                <a:solidFill>
                  <a:srgbClr val="FF0000"/>
                </a:solidFill>
                <a:latin typeface="Times New Roman" panose="02020603050405020304" pitchFamily="18" charset="0"/>
              </a:rPr>
              <a:t>poly</a:t>
            </a:r>
            <a:r>
              <a:rPr lang="zh-CN" altLang="en-US" dirty="0"/>
              <a:t>旅行商问题</a:t>
            </a:r>
            <a:endParaRPr lang="en-US" altLang="zh-CN" dirty="0"/>
          </a:p>
          <a:p>
            <a:pPr>
              <a:buFont typeface="Wingdings" pitchFamily="2" charset="2"/>
              <a:buNone/>
            </a:pPr>
            <a:endParaRPr lang="en-US" altLang="en-CN" dirty="0"/>
          </a:p>
          <a:p>
            <a:r>
              <a:rPr lang="zh-CN" altLang="en-US" dirty="0"/>
              <a:t>即设</a:t>
            </a:r>
            <a:r>
              <a:rPr lang="en-US" altLang="zh-CN" dirty="0"/>
              <a:t>G</a:t>
            </a:r>
            <a:r>
              <a:rPr lang="zh-CN" altLang="en-US" dirty="0"/>
              <a:t>是哈密顿回路的任意实例， 我们 构建一个含权图</a:t>
            </a:r>
            <a:r>
              <a:rPr lang="en-US" altLang="zh-CN" dirty="0"/>
              <a:t>G‘ </a:t>
            </a:r>
            <a:r>
              <a:rPr lang="zh-CN" altLang="en-US" dirty="0"/>
              <a:t>和一个界限</a:t>
            </a:r>
            <a:r>
              <a:rPr lang="en-US" altLang="zh-CN" dirty="0"/>
              <a:t>k, </a:t>
            </a:r>
            <a:r>
              <a:rPr lang="zh-CN" altLang="en-US" dirty="0"/>
              <a:t>使得当 且仅当</a:t>
            </a:r>
            <a:r>
              <a:rPr lang="en-US" altLang="zh-CN" dirty="0"/>
              <a:t>G’</a:t>
            </a:r>
            <a:r>
              <a:rPr lang="zh-CN" altLang="en-US" dirty="0"/>
              <a:t>有一个总长不超过</a:t>
            </a:r>
            <a:r>
              <a:rPr lang="en-US" altLang="zh-CN" dirty="0"/>
              <a:t>k</a:t>
            </a:r>
            <a:r>
              <a:rPr lang="zh-CN" altLang="en-US" dirty="0"/>
              <a:t>的游程时，</a:t>
            </a:r>
            <a:r>
              <a:rPr lang="en-US" altLang="zh-CN" dirty="0"/>
              <a:t>G</a:t>
            </a:r>
            <a:r>
              <a:rPr lang="zh-CN" altLang="en-US" dirty="0"/>
              <a:t>有一条哈密顿回路 </a:t>
            </a:r>
            <a:endParaRPr lang="en-US" altLang="en-CN" dirty="0"/>
          </a:p>
        </p:txBody>
      </p:sp>
      <p:sp>
        <p:nvSpPr>
          <p:cNvPr id="66563" name="Slide Number Placeholder 3">
            <a:extLst>
              <a:ext uri="{FF2B5EF4-FFF2-40B4-BE49-F238E27FC236}">
                <a16:creationId xmlns:a16="http://schemas.microsoft.com/office/drawing/2014/main" id="{2E817607-74E1-534C-834B-96A9803DCA2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FD14F8-53BB-5741-A196-16C7739784B8}" type="slidenum">
              <a:rPr kumimoji="0" lang="zh-CN" altLang="en-US" sz="1400"/>
              <a:pPr>
                <a:spcBef>
                  <a:spcPct val="0"/>
                </a:spcBef>
                <a:buClrTx/>
                <a:buSzTx/>
                <a:buFontTx/>
                <a:buNone/>
              </a:pPr>
              <a:t>41</a:t>
            </a:fld>
            <a:endParaRPr kumimoji="0" lang="en-US" altLang="zh-CN" sz="1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4D2D17B8-FA1E-3146-A6F2-2750F6D5BEC8}"/>
              </a:ext>
            </a:extLst>
          </p:cNvPr>
          <p:cNvSpPr>
            <a:spLocks noGrp="1" noChangeArrowheads="1"/>
          </p:cNvSpPr>
          <p:nvPr>
            <p:ph type="title"/>
          </p:nvPr>
        </p:nvSpPr>
        <p:spPr/>
        <p:txBody>
          <a:bodyPr/>
          <a:lstStyle/>
          <a:p>
            <a:r>
              <a:rPr lang="zh-CN" altLang="en-US"/>
              <a:t>证明</a:t>
            </a:r>
            <a:r>
              <a:rPr lang="en-US" altLang="zh-CN"/>
              <a:t>NP</a:t>
            </a:r>
            <a:r>
              <a:rPr lang="zh-CN" altLang="en-US"/>
              <a:t>完全</a:t>
            </a:r>
            <a:endParaRPr lang="en-US" altLang="en-US"/>
          </a:p>
        </p:txBody>
      </p:sp>
      <p:sp>
        <p:nvSpPr>
          <p:cNvPr id="67586" name="Content Placeholder 2">
            <a:extLst>
              <a:ext uri="{FF2B5EF4-FFF2-40B4-BE49-F238E27FC236}">
                <a16:creationId xmlns:a16="http://schemas.microsoft.com/office/drawing/2014/main" id="{CD743D4C-E34D-B044-B335-FE8A3FE6DDA6}"/>
              </a:ext>
            </a:extLst>
          </p:cNvPr>
          <p:cNvSpPr>
            <a:spLocks noGrp="1" noChangeArrowheads="1"/>
          </p:cNvSpPr>
          <p:nvPr>
            <p:ph idx="1"/>
          </p:nvPr>
        </p:nvSpPr>
        <p:spPr/>
        <p:txBody>
          <a:bodyPr/>
          <a:lstStyle/>
          <a:p>
            <a:r>
              <a:rPr lang="zh-CN" altLang="en-US"/>
              <a:t>设</a:t>
            </a:r>
            <a:r>
              <a:rPr lang="en-US" altLang="zh-CN"/>
              <a:t>G=(V,E), G’=(V,E’)</a:t>
            </a:r>
            <a:r>
              <a:rPr lang="zh-CN" altLang="en-US"/>
              <a:t>是顶点</a:t>
            </a:r>
            <a:r>
              <a:rPr lang="en-US" altLang="zh-CN"/>
              <a:t>V</a:t>
            </a:r>
            <a:r>
              <a:rPr lang="zh-CN" altLang="en-US"/>
              <a:t>集合的完全图，即</a:t>
            </a:r>
            <a:endParaRPr lang="en-US" altLang="en-US"/>
          </a:p>
        </p:txBody>
      </p:sp>
      <p:sp>
        <p:nvSpPr>
          <p:cNvPr id="67587" name="Slide Number Placeholder 3">
            <a:extLst>
              <a:ext uri="{FF2B5EF4-FFF2-40B4-BE49-F238E27FC236}">
                <a16:creationId xmlns:a16="http://schemas.microsoft.com/office/drawing/2014/main" id="{DB040880-56AB-034D-9339-E5D5BC2DB06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D46086-975C-D44E-BF12-0D3E15F88BBD}" type="slidenum">
              <a:rPr kumimoji="0" lang="zh-CN" altLang="en-US" sz="1400"/>
              <a:pPr>
                <a:spcBef>
                  <a:spcPct val="0"/>
                </a:spcBef>
                <a:buClrTx/>
                <a:buSzTx/>
                <a:buFontTx/>
                <a:buNone/>
              </a:pPr>
              <a:t>42</a:t>
            </a:fld>
            <a:endParaRPr kumimoji="0" lang="en-US" altLang="zh-CN" sz="1400"/>
          </a:p>
        </p:txBody>
      </p:sp>
      <p:pic>
        <p:nvPicPr>
          <p:cNvPr id="67588" name="Picture 4">
            <a:extLst>
              <a:ext uri="{FF2B5EF4-FFF2-40B4-BE49-F238E27FC236}">
                <a16:creationId xmlns:a16="http://schemas.microsoft.com/office/drawing/2014/main" id="{7C384506-1DF3-8643-8796-F149A1641E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31" y="3315608"/>
            <a:ext cx="9170531" cy="2391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0885BEF-742F-D34E-901D-814B424880C3}"/>
              </a:ext>
            </a:extLst>
          </p:cNvPr>
          <p:cNvSpPr>
            <a:spLocks noGrp="1" noChangeArrowheads="1"/>
          </p:cNvSpPr>
          <p:nvPr>
            <p:ph type="title"/>
          </p:nvPr>
        </p:nvSpPr>
        <p:spPr/>
        <p:txBody>
          <a:bodyPr/>
          <a:lstStyle/>
          <a:p>
            <a:r>
              <a:rPr lang="en-US" altLang="zh-CN"/>
              <a:t>NP</a:t>
            </a:r>
            <a:r>
              <a:rPr lang="zh-CN" altLang="en-US"/>
              <a:t> 完全证明</a:t>
            </a:r>
            <a:endParaRPr lang="en-US" altLang="en-US"/>
          </a:p>
        </p:txBody>
      </p:sp>
      <p:sp>
        <p:nvSpPr>
          <p:cNvPr id="63490" name="Content Placeholder 2">
            <a:extLst>
              <a:ext uri="{FF2B5EF4-FFF2-40B4-BE49-F238E27FC236}">
                <a16:creationId xmlns:a16="http://schemas.microsoft.com/office/drawing/2014/main" id="{E990502B-4276-7440-BB49-A287004E4114}"/>
              </a:ext>
            </a:extLst>
          </p:cNvPr>
          <p:cNvSpPr>
            <a:spLocks noGrp="1" noChangeArrowheads="1"/>
          </p:cNvSpPr>
          <p:nvPr>
            <p:ph idx="1"/>
          </p:nvPr>
        </p:nvSpPr>
        <p:spPr>
          <a:xfrm>
            <a:off x="1150938" y="2041525"/>
            <a:ext cx="7772400" cy="4114800"/>
          </a:xfrm>
        </p:spPr>
        <p:txBody>
          <a:bodyPr/>
          <a:lstStyle/>
          <a:p>
            <a:r>
              <a:rPr lang="zh-CN" altLang="en-US" dirty="0"/>
              <a:t>引例：旅行商问题</a:t>
            </a:r>
            <a:endParaRPr lang="en-US" altLang="zh-CN" dirty="0"/>
          </a:p>
          <a:p>
            <a:r>
              <a:rPr lang="zh-CN" altLang="en-US" dirty="0">
                <a:solidFill>
                  <a:srgbClr val="FF0000"/>
                </a:solidFill>
              </a:rPr>
              <a:t>最大团问题</a:t>
            </a:r>
            <a:endParaRPr lang="en-US" altLang="zh-CN" dirty="0">
              <a:solidFill>
                <a:srgbClr val="FF0000"/>
              </a:solidFill>
            </a:endParaRPr>
          </a:p>
          <a:p>
            <a:r>
              <a:rPr lang="zh-CN" altLang="en-US" dirty="0" smtClean="0"/>
              <a:t>顶点覆盖</a:t>
            </a:r>
            <a:r>
              <a:rPr lang="zh-CN" altLang="en-US" dirty="0"/>
              <a:t>问题</a:t>
            </a:r>
            <a:r>
              <a:rPr lang="en-US" altLang="zh-CN" dirty="0"/>
              <a:t>(VC)</a:t>
            </a:r>
          </a:p>
          <a:p>
            <a:endParaRPr lang="en-US" altLang="zh-CN" dirty="0"/>
          </a:p>
          <a:p>
            <a:endParaRPr lang="en-US" altLang="zh-CN" dirty="0"/>
          </a:p>
          <a:p>
            <a:endParaRPr lang="en-US" altLang="zh-CN" dirty="0"/>
          </a:p>
          <a:p>
            <a:endParaRPr lang="en-US" altLang="en-US" dirty="0"/>
          </a:p>
        </p:txBody>
      </p:sp>
      <p:sp>
        <p:nvSpPr>
          <p:cNvPr id="63491" name="Slide Number Placeholder 3">
            <a:extLst>
              <a:ext uri="{FF2B5EF4-FFF2-40B4-BE49-F238E27FC236}">
                <a16:creationId xmlns:a16="http://schemas.microsoft.com/office/drawing/2014/main" id="{CBD62D0B-2F6B-BC4C-8E13-50CE2736208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D113E4-C492-0548-8ED3-41DE388D4206}" type="slidenum">
              <a:rPr kumimoji="0" lang="zh-CN" altLang="en-US" sz="1400"/>
              <a:pPr>
                <a:spcBef>
                  <a:spcPct val="0"/>
                </a:spcBef>
                <a:buClrTx/>
                <a:buSzTx/>
                <a:buFontTx/>
                <a:buNone/>
              </a:pPr>
              <a:t>43</a:t>
            </a:fld>
            <a:endParaRPr kumimoji="0" lang="en-US" altLang="zh-CN" sz="1400"/>
          </a:p>
        </p:txBody>
      </p:sp>
    </p:spTree>
    <p:extLst>
      <p:ext uri="{BB962C8B-B14F-4D97-AF65-F5344CB8AC3E}">
        <p14:creationId xmlns:p14="http://schemas.microsoft.com/office/powerpoint/2010/main" val="693464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FE3F33BB-8EE9-FA4D-8E1F-8E219FC57B92}"/>
              </a:ext>
            </a:extLst>
          </p:cNvPr>
          <p:cNvSpPr>
            <a:spLocks noGrp="1" noChangeArrowheads="1"/>
          </p:cNvSpPr>
          <p:nvPr>
            <p:ph type="title"/>
          </p:nvPr>
        </p:nvSpPr>
        <p:spPr>
          <a:xfrm>
            <a:off x="225425" y="619125"/>
            <a:ext cx="9236075" cy="1143000"/>
          </a:xfrm>
        </p:spPr>
        <p:txBody>
          <a:bodyPr/>
          <a:lstStyle/>
          <a:p>
            <a:r>
              <a:rPr lang="zh-CN" altLang="en-US" dirty="0"/>
              <a:t>     最大团问题</a:t>
            </a:r>
          </a:p>
        </p:txBody>
      </p:sp>
      <p:sp>
        <p:nvSpPr>
          <p:cNvPr id="68610" name="Rectangle 3">
            <a:extLst>
              <a:ext uri="{FF2B5EF4-FFF2-40B4-BE49-F238E27FC236}">
                <a16:creationId xmlns:a16="http://schemas.microsoft.com/office/drawing/2014/main" id="{EDAC99A2-8187-3E4C-B6A9-759C70791A18}"/>
              </a:ext>
            </a:extLst>
          </p:cNvPr>
          <p:cNvSpPr>
            <a:spLocks noGrp="1" noChangeArrowheads="1"/>
          </p:cNvSpPr>
          <p:nvPr>
            <p:ph type="body" idx="1"/>
          </p:nvPr>
        </p:nvSpPr>
        <p:spPr>
          <a:xfrm>
            <a:off x="517525" y="2149475"/>
            <a:ext cx="8229600" cy="4876800"/>
          </a:xfrm>
        </p:spPr>
        <p:txBody>
          <a:bodyPr/>
          <a:lstStyle/>
          <a:p>
            <a:pPr>
              <a:lnSpc>
                <a:spcPct val="110000"/>
              </a:lnSpc>
            </a:pPr>
            <a:r>
              <a:rPr lang="zh-CN" altLang="en-US">
                <a:solidFill>
                  <a:srgbClr val="FF0000"/>
                </a:solidFill>
              </a:rPr>
              <a:t>团</a:t>
            </a:r>
            <a:r>
              <a:rPr lang="zh-CN" altLang="en-US"/>
              <a:t>的概念：团是图</a:t>
            </a:r>
            <a:r>
              <a:rPr lang="en-US" altLang="zh-CN"/>
              <a:t>G=(V,E)</a:t>
            </a:r>
            <a:r>
              <a:rPr lang="zh-CN" altLang="en-US"/>
              <a:t>的一个完全子图，该子图（有</a:t>
            </a:r>
            <a:r>
              <a:rPr lang="en-US" altLang="zh-CN"/>
              <a:t>k</a:t>
            </a:r>
            <a:r>
              <a:rPr lang="zh-CN" altLang="en-US"/>
              <a:t>个顶点）中任意两个顶点都有</a:t>
            </a:r>
            <a:r>
              <a:rPr lang="en-US" altLang="zh-CN"/>
              <a:t>1</a:t>
            </a:r>
            <a:r>
              <a:rPr lang="zh-CN" altLang="en-US"/>
              <a:t>条边相连。 </a:t>
            </a:r>
          </a:p>
          <a:p>
            <a:pPr>
              <a:lnSpc>
                <a:spcPct val="110000"/>
              </a:lnSpc>
            </a:pPr>
            <a:r>
              <a:rPr lang="zh-CN" altLang="en-US">
                <a:solidFill>
                  <a:srgbClr val="FF0000"/>
                </a:solidFill>
              </a:rPr>
              <a:t>团问题</a:t>
            </a:r>
            <a:r>
              <a:rPr lang="zh-CN" altLang="en-US"/>
              <a:t>：对于给定的无向图</a:t>
            </a:r>
            <a:r>
              <a:rPr lang="en-US" altLang="zh-CN"/>
              <a:t>G=(V,E)</a:t>
            </a:r>
            <a:r>
              <a:rPr lang="zh-CN" altLang="en-US"/>
              <a:t>和正整数</a:t>
            </a:r>
            <a:r>
              <a:rPr lang="en-US" altLang="zh-CN"/>
              <a:t>k</a:t>
            </a:r>
            <a:r>
              <a:rPr lang="zh-CN" altLang="en-US"/>
              <a:t>，是否存在具有</a:t>
            </a:r>
            <a:r>
              <a:rPr lang="en-US" altLang="zh-CN"/>
              <a:t>k</a:t>
            </a:r>
            <a:r>
              <a:rPr lang="zh-CN" altLang="en-US"/>
              <a:t>个顶点的团</a:t>
            </a:r>
            <a:r>
              <a:rPr lang="en-US" altLang="zh-CN"/>
              <a:t>? </a:t>
            </a:r>
          </a:p>
          <a:p>
            <a:pPr>
              <a:lnSpc>
                <a:spcPct val="110000"/>
              </a:lnSpc>
            </a:pPr>
            <a:endParaRPr lang="en-US" altLang="zh-CN"/>
          </a:p>
        </p:txBody>
      </p:sp>
      <p:sp>
        <p:nvSpPr>
          <p:cNvPr id="68611" name="Slide Number Placeholder 1">
            <a:extLst>
              <a:ext uri="{FF2B5EF4-FFF2-40B4-BE49-F238E27FC236}">
                <a16:creationId xmlns:a16="http://schemas.microsoft.com/office/drawing/2014/main" id="{3542B513-F838-034D-A94C-895357DE62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42B03F-8BAF-F746-B004-9919AFAA73EB}" type="slidenum">
              <a:rPr kumimoji="0" lang="zh-CN" altLang="en-US" sz="1400"/>
              <a:pPr>
                <a:spcBef>
                  <a:spcPct val="0"/>
                </a:spcBef>
                <a:buClrTx/>
                <a:buSzTx/>
                <a:buFontTx/>
                <a:buNone/>
              </a:pPr>
              <a:t>44</a:t>
            </a:fld>
            <a:endParaRPr kumimoji="0" lang="en-US" altLang="zh-CN" sz="1400"/>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3D882DF7-13B1-3C4B-A070-0F9317021D37}"/>
              </a:ext>
            </a:extLst>
          </p:cNvPr>
          <p:cNvSpPr>
            <a:spLocks noGrp="1" noChangeArrowheads="1"/>
          </p:cNvSpPr>
          <p:nvPr>
            <p:ph type="title"/>
          </p:nvPr>
        </p:nvSpPr>
        <p:spPr/>
        <p:txBody>
          <a:bodyPr/>
          <a:lstStyle/>
          <a:p>
            <a:r>
              <a:rPr lang="zh-CN" altLang="en-US"/>
              <a:t>最大团问题</a:t>
            </a:r>
            <a:endParaRPr lang="en-US" altLang="en-US"/>
          </a:p>
        </p:txBody>
      </p:sp>
      <p:sp>
        <p:nvSpPr>
          <p:cNvPr id="70658" name="Content Placeholder 2">
            <a:extLst>
              <a:ext uri="{FF2B5EF4-FFF2-40B4-BE49-F238E27FC236}">
                <a16:creationId xmlns:a16="http://schemas.microsoft.com/office/drawing/2014/main" id="{E8BB92C1-171B-114E-A4FF-A8834BFB1570}"/>
              </a:ext>
            </a:extLst>
          </p:cNvPr>
          <p:cNvSpPr>
            <a:spLocks noGrp="1" noChangeArrowheads="1"/>
          </p:cNvSpPr>
          <p:nvPr>
            <p:ph idx="1"/>
          </p:nvPr>
        </p:nvSpPr>
        <p:spPr>
          <a:xfrm>
            <a:off x="733940" y="2030776"/>
            <a:ext cx="7772400" cy="4114800"/>
          </a:xfrm>
        </p:spPr>
        <p:txBody>
          <a:bodyPr/>
          <a:lstStyle/>
          <a:p>
            <a:pPr>
              <a:lnSpc>
                <a:spcPct val="110000"/>
              </a:lnSpc>
            </a:pPr>
            <a:r>
              <a:rPr lang="zh-CN" altLang="en-US" dirty="0"/>
              <a:t>下面证明团问题属于</a:t>
            </a:r>
            <a:r>
              <a:rPr lang="en-US" altLang="zh-CN" dirty="0"/>
              <a:t>NP</a:t>
            </a:r>
            <a:r>
              <a:rPr lang="zh-CN" altLang="en-US" dirty="0"/>
              <a:t>完全问题，证明分两步：</a:t>
            </a:r>
          </a:p>
          <a:p>
            <a:pPr lvl="1">
              <a:lnSpc>
                <a:spcPct val="110000"/>
              </a:lnSpc>
              <a:buFont typeface="Wingdings" pitchFamily="2" charset="2"/>
              <a:buChar char="Ø"/>
            </a:pPr>
            <a:r>
              <a:rPr lang="en-US" altLang="zh-CN" dirty="0"/>
              <a:t>1) </a:t>
            </a:r>
            <a:r>
              <a:rPr lang="zh-CN" altLang="en-US" dirty="0"/>
              <a:t>团问题属于</a:t>
            </a:r>
            <a:r>
              <a:rPr lang="en-US" altLang="zh-CN" dirty="0"/>
              <a:t>NP</a:t>
            </a:r>
            <a:r>
              <a:rPr lang="zh-CN" altLang="en-US" dirty="0"/>
              <a:t>类问题</a:t>
            </a:r>
          </a:p>
          <a:p>
            <a:pPr lvl="2">
              <a:lnSpc>
                <a:spcPct val="110000"/>
              </a:lnSpc>
              <a:buFont typeface="Wingdings" pitchFamily="2" charset="2"/>
              <a:buChar char="ü"/>
            </a:pPr>
            <a:r>
              <a:rPr lang="zh-CN" altLang="en-US" dirty="0"/>
              <a:t>显然，验证图</a:t>
            </a:r>
            <a:r>
              <a:rPr lang="en-US" altLang="zh-CN" dirty="0"/>
              <a:t>G</a:t>
            </a:r>
            <a:r>
              <a:rPr lang="zh-CN" altLang="en-US" dirty="0"/>
              <a:t>的一个子图是否构成团只需要多项式时间，所以团问题属于</a:t>
            </a:r>
            <a:r>
              <a:rPr lang="en-US" altLang="zh-CN" dirty="0"/>
              <a:t>NP</a:t>
            </a:r>
            <a:r>
              <a:rPr lang="zh-CN" altLang="en-US" dirty="0"/>
              <a:t>类问题。</a:t>
            </a:r>
          </a:p>
          <a:p>
            <a:pPr lvl="1">
              <a:lnSpc>
                <a:spcPct val="110000"/>
              </a:lnSpc>
              <a:buFont typeface="Wingdings" pitchFamily="2" charset="2"/>
              <a:buChar char="Ø"/>
            </a:pPr>
            <a:r>
              <a:rPr lang="en-US" altLang="zh-CN" dirty="0"/>
              <a:t>2) SAT</a:t>
            </a:r>
            <a:r>
              <a:rPr lang="zh-CN" altLang="en-US" dirty="0"/>
              <a:t>问题</a:t>
            </a:r>
            <a:r>
              <a:rPr lang="zh-CN" altLang="en-US" dirty="0">
                <a:solidFill>
                  <a:srgbClr val="FF0000"/>
                </a:solidFill>
              </a:rPr>
              <a:t>∝</a:t>
            </a:r>
            <a:r>
              <a:rPr lang="en-US" altLang="zh-CN" baseline="-25000" dirty="0">
                <a:solidFill>
                  <a:srgbClr val="FF0000"/>
                </a:solidFill>
              </a:rPr>
              <a:t>poly</a:t>
            </a:r>
            <a:r>
              <a:rPr lang="zh-CN" altLang="en-US" dirty="0">
                <a:solidFill>
                  <a:srgbClr val="FF0000"/>
                </a:solidFill>
              </a:rPr>
              <a:t>团问题</a:t>
            </a:r>
          </a:p>
          <a:p>
            <a:endParaRPr lang="en-US" altLang="en-US" dirty="0"/>
          </a:p>
        </p:txBody>
      </p:sp>
      <p:sp>
        <p:nvSpPr>
          <p:cNvPr id="70659" name="Slide Number Placeholder 3">
            <a:extLst>
              <a:ext uri="{FF2B5EF4-FFF2-40B4-BE49-F238E27FC236}">
                <a16:creationId xmlns:a16="http://schemas.microsoft.com/office/drawing/2014/main" id="{F85B8465-79D8-554B-AA5E-EFEB04AC6B8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E72B7B-0309-D24B-9832-AF18D828EAA4}" type="slidenum">
              <a:rPr kumimoji="0" lang="zh-CN" altLang="en-US" sz="1400"/>
              <a:pPr>
                <a:spcBef>
                  <a:spcPct val="0"/>
                </a:spcBef>
                <a:buClrTx/>
                <a:buSzTx/>
                <a:buFontTx/>
                <a:buNone/>
              </a:pPr>
              <a:t>45</a:t>
            </a:fld>
            <a:endParaRPr kumimoji="0" lang="en-US" altLang="zh-CN" sz="1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592ED29E-8E8B-354C-A4B9-8B4B2AE61C5E}"/>
              </a:ext>
            </a:extLst>
          </p:cNvPr>
          <p:cNvSpPr>
            <a:spLocks noGrp="1" noChangeArrowheads="1"/>
          </p:cNvSpPr>
          <p:nvPr>
            <p:ph type="title"/>
          </p:nvPr>
        </p:nvSpPr>
        <p:spPr>
          <a:xfrm>
            <a:off x="1993900" y="300038"/>
            <a:ext cx="8229600" cy="1143000"/>
          </a:xfrm>
        </p:spPr>
        <p:txBody>
          <a:bodyPr/>
          <a:lstStyle/>
          <a:p>
            <a:r>
              <a:rPr lang="en-US" altLang="zh-CN"/>
              <a:t>SAT</a:t>
            </a:r>
            <a:r>
              <a:rPr lang="zh-CN" altLang="en-US"/>
              <a:t>问题</a:t>
            </a:r>
            <a:r>
              <a:rPr lang="zh-CN" altLang="en-US">
                <a:solidFill>
                  <a:srgbClr val="FF0000"/>
                </a:solidFill>
              </a:rPr>
              <a:t>∝</a:t>
            </a:r>
            <a:r>
              <a:rPr lang="en-US" altLang="zh-CN" baseline="-25000">
                <a:solidFill>
                  <a:srgbClr val="FF0000"/>
                </a:solidFill>
              </a:rPr>
              <a:t>poly</a:t>
            </a:r>
            <a:r>
              <a:rPr lang="zh-CN" altLang="en-US">
                <a:solidFill>
                  <a:srgbClr val="FF0000"/>
                </a:solidFill>
              </a:rPr>
              <a:t>团问题</a:t>
            </a:r>
          </a:p>
        </p:txBody>
      </p:sp>
      <p:sp>
        <p:nvSpPr>
          <p:cNvPr id="71682" name="Rectangle 3">
            <a:extLst>
              <a:ext uri="{FF2B5EF4-FFF2-40B4-BE49-F238E27FC236}">
                <a16:creationId xmlns:a16="http://schemas.microsoft.com/office/drawing/2014/main" id="{8E111107-B16F-B342-8546-230A18D73609}"/>
              </a:ext>
            </a:extLst>
          </p:cNvPr>
          <p:cNvSpPr>
            <a:spLocks noGrp="1" noChangeArrowheads="1"/>
          </p:cNvSpPr>
          <p:nvPr>
            <p:ph type="body" sz="half" idx="1"/>
          </p:nvPr>
        </p:nvSpPr>
        <p:spPr>
          <a:xfrm>
            <a:off x="85725" y="1990725"/>
            <a:ext cx="8886825" cy="4525963"/>
          </a:xfrm>
        </p:spPr>
        <p:txBody>
          <a:bodyPr/>
          <a:lstStyle/>
          <a:p>
            <a:pPr>
              <a:lnSpc>
                <a:spcPct val="120000"/>
              </a:lnSpc>
              <a:buFontTx/>
              <a:buNone/>
            </a:pPr>
            <a:r>
              <a:rPr lang="zh-CN" altLang="en-US" dirty="0"/>
              <a:t>对于任意一个合取范式，按照如下方式构造相应的图</a:t>
            </a:r>
            <a:r>
              <a:rPr lang="en-US" altLang="zh-CN" dirty="0"/>
              <a:t>G</a:t>
            </a:r>
            <a:r>
              <a:rPr lang="zh-CN" altLang="en-US" dirty="0"/>
              <a:t>：</a:t>
            </a:r>
          </a:p>
          <a:p>
            <a:pPr>
              <a:lnSpc>
                <a:spcPct val="120000"/>
              </a:lnSpc>
              <a:buFontTx/>
              <a:buNone/>
            </a:pPr>
            <a:r>
              <a:rPr lang="zh-CN" altLang="en-US" sz="2400" dirty="0"/>
              <a:t>例如</a:t>
            </a:r>
            <a:r>
              <a:rPr lang="zh-CN" altLang="en-US" sz="2000" dirty="0"/>
              <a:t> </a:t>
            </a:r>
            <a:r>
              <a:rPr lang="zh-CN" altLang="en-US" sz="2200" dirty="0"/>
              <a:t> </a:t>
            </a:r>
          </a:p>
          <a:p>
            <a:pPr>
              <a:lnSpc>
                <a:spcPct val="120000"/>
              </a:lnSpc>
              <a:buFontTx/>
              <a:buNone/>
            </a:pPr>
            <a:endParaRPr lang="zh-CN" altLang="en-US" sz="2200" dirty="0"/>
          </a:p>
          <a:p>
            <a:pPr lvl="1">
              <a:lnSpc>
                <a:spcPct val="120000"/>
              </a:lnSpc>
              <a:buFont typeface="Wingdings" pitchFamily="2" charset="2"/>
              <a:buChar char="Ø"/>
            </a:pPr>
            <a:r>
              <a:rPr lang="zh-CN" altLang="en-US" dirty="0"/>
              <a:t>图</a:t>
            </a:r>
            <a:r>
              <a:rPr lang="en-US" altLang="zh-CN" dirty="0"/>
              <a:t>G</a:t>
            </a:r>
            <a:r>
              <a:rPr lang="zh-CN" altLang="en-US" dirty="0"/>
              <a:t>的每个顶点对应于</a:t>
            </a:r>
            <a:r>
              <a:rPr lang="en-US" altLang="zh-CN" dirty="0"/>
              <a:t>f</a:t>
            </a:r>
            <a:r>
              <a:rPr lang="zh-CN" altLang="en-US" dirty="0"/>
              <a:t>中的每个文字，多次出现的重复表示；</a:t>
            </a:r>
          </a:p>
          <a:p>
            <a:pPr lvl="1">
              <a:lnSpc>
                <a:spcPct val="120000"/>
              </a:lnSpc>
              <a:buFont typeface="Wingdings" pitchFamily="2" charset="2"/>
              <a:buChar char="Ø"/>
            </a:pPr>
            <a:r>
              <a:rPr lang="zh-CN" altLang="en-US" dirty="0"/>
              <a:t>若图</a:t>
            </a:r>
            <a:r>
              <a:rPr lang="en-US" altLang="zh-CN" dirty="0"/>
              <a:t>G</a:t>
            </a:r>
            <a:r>
              <a:rPr lang="zh-CN" altLang="en-US" dirty="0"/>
              <a:t>中两个顶点对应的文字不互补，且不出现在同一子句中，则将其连线。（</a:t>
            </a:r>
            <a:r>
              <a:rPr lang="en-US" altLang="zh-CN" dirty="0"/>
              <a:t>a-b</a:t>
            </a:r>
            <a:r>
              <a:rPr lang="zh-CN" altLang="en-US" dirty="0"/>
              <a:t>连线意味着</a:t>
            </a:r>
            <a:r>
              <a:rPr lang="en-US" altLang="zh-CN" dirty="0"/>
              <a:t>a</a:t>
            </a:r>
            <a:r>
              <a:rPr lang="zh-CN" altLang="en-US" dirty="0"/>
              <a:t>和</a:t>
            </a:r>
            <a:r>
              <a:rPr lang="en-US" altLang="zh-CN" dirty="0"/>
              <a:t>b</a:t>
            </a:r>
            <a:r>
              <a:rPr lang="zh-CN" altLang="en-US" dirty="0"/>
              <a:t>同时为真）</a:t>
            </a:r>
          </a:p>
          <a:p>
            <a:pPr>
              <a:buFontTx/>
              <a:buNone/>
            </a:pPr>
            <a:endParaRPr lang="zh-CN" altLang="en-US" sz="2200" dirty="0"/>
          </a:p>
        </p:txBody>
      </p:sp>
      <p:graphicFrame>
        <p:nvGraphicFramePr>
          <p:cNvPr id="71683" name="Object 4">
            <a:extLst>
              <a:ext uri="{FF2B5EF4-FFF2-40B4-BE49-F238E27FC236}">
                <a16:creationId xmlns:a16="http://schemas.microsoft.com/office/drawing/2014/main" id="{A045A840-0CF5-1D49-A7A8-B61465A8939C}"/>
              </a:ext>
            </a:extLst>
          </p:cNvPr>
          <p:cNvGraphicFramePr>
            <a:graphicFrameLocks noGrp="1" noChangeAspect="1"/>
          </p:cNvGraphicFramePr>
          <p:nvPr>
            <p:ph sz="half" idx="2"/>
          </p:nvPr>
        </p:nvGraphicFramePr>
        <p:xfrm>
          <a:off x="1160463" y="3219450"/>
          <a:ext cx="4038600" cy="504825"/>
        </p:xfrm>
        <a:graphic>
          <a:graphicData uri="http://schemas.openxmlformats.org/presentationml/2006/ole">
            <mc:AlternateContent xmlns:mc="http://schemas.openxmlformats.org/markup-compatibility/2006">
              <mc:Choice xmlns:v="urn:schemas-microsoft-com:vml" Requires="v">
                <p:oleObj spid="_x0000_s71760" name="Equation" r:id="rId3" imgW="42125900" imgH="5270500" progId="Equation.DSMT4">
                  <p:embed/>
                </p:oleObj>
              </mc:Choice>
              <mc:Fallback>
                <p:oleObj name="Equation" r:id="rId3" imgW="42125900" imgH="5270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63" y="3219450"/>
                        <a:ext cx="40386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71684" name="Picture 30">
            <a:extLst>
              <a:ext uri="{FF2B5EF4-FFF2-40B4-BE49-F238E27FC236}">
                <a16:creationId xmlns:a16="http://schemas.microsoft.com/office/drawing/2014/main" id="{3915D1C9-337E-454F-AF7D-ADE1144DD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1513" y="2682875"/>
            <a:ext cx="2862262"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Slide Number Placeholder 1">
            <a:extLst>
              <a:ext uri="{FF2B5EF4-FFF2-40B4-BE49-F238E27FC236}">
                <a16:creationId xmlns:a16="http://schemas.microsoft.com/office/drawing/2014/main" id="{276B0F31-E551-2944-9C47-47FD3F9515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D12278-D2E4-3B47-95FA-EC4688C15171}" type="slidenum">
              <a:rPr kumimoji="0" lang="en-US" altLang="zh-CN" sz="1400"/>
              <a:pPr>
                <a:spcBef>
                  <a:spcPct val="0"/>
                </a:spcBef>
                <a:buClrTx/>
                <a:buSzTx/>
                <a:buFontTx/>
                <a:buNone/>
              </a:pPr>
              <a:t>46</a:t>
            </a:fld>
            <a:endParaRPr kumimoji="0" lang="en-US" altLang="zh-CN" sz="1400"/>
          </a:p>
        </p:txBody>
      </p:sp>
    </p:spTree>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a:extLst>
              <a:ext uri="{FF2B5EF4-FFF2-40B4-BE49-F238E27FC236}">
                <a16:creationId xmlns:a16="http://schemas.microsoft.com/office/drawing/2014/main" id="{81819A27-A1FB-9D4F-A3CB-AA997B4C4988}"/>
              </a:ext>
            </a:extLst>
          </p:cNvPr>
          <p:cNvSpPr>
            <a:spLocks noGrp="1" noChangeArrowheads="1"/>
          </p:cNvSpPr>
          <p:nvPr>
            <p:ph type="body" idx="1"/>
          </p:nvPr>
        </p:nvSpPr>
        <p:spPr>
          <a:xfrm>
            <a:off x="510989" y="1846637"/>
            <a:ext cx="8229600" cy="5029200"/>
          </a:xfrm>
        </p:spPr>
        <p:txBody>
          <a:bodyPr/>
          <a:lstStyle/>
          <a:p>
            <a:pPr>
              <a:lnSpc>
                <a:spcPct val="120000"/>
              </a:lnSpc>
              <a:buFontTx/>
              <a:buNone/>
            </a:pPr>
            <a:r>
              <a:rPr lang="zh-CN" altLang="en-US" sz="3000" dirty="0"/>
              <a:t>设</a:t>
            </a:r>
            <a:r>
              <a:rPr lang="en-US" altLang="zh-CN" sz="3000" dirty="0"/>
              <a:t>f</a:t>
            </a:r>
            <a:r>
              <a:rPr lang="zh-CN" altLang="en-US" sz="3000" dirty="0"/>
              <a:t>有</a:t>
            </a:r>
            <a:r>
              <a:rPr lang="en-US" altLang="zh-CN" sz="3000" dirty="0"/>
              <a:t>n</a:t>
            </a:r>
            <a:r>
              <a:rPr lang="zh-CN" altLang="en-US" sz="3000" dirty="0"/>
              <a:t>个子句，则</a:t>
            </a:r>
            <a:r>
              <a:rPr lang="en-US" altLang="zh-CN" sz="3000" dirty="0"/>
              <a:t>f</a:t>
            </a:r>
            <a:r>
              <a:rPr lang="zh-CN" altLang="en-US" sz="3000" dirty="0"/>
              <a:t>可满足</a:t>
            </a:r>
            <a:endParaRPr lang="zh-CN" altLang="en-US" sz="3000" dirty="0">
              <a:sym typeface="Symbol" pitchFamily="2" charset="2"/>
            </a:endParaRPr>
          </a:p>
          <a:p>
            <a:pPr>
              <a:lnSpc>
                <a:spcPct val="120000"/>
              </a:lnSpc>
            </a:pPr>
            <a:r>
              <a:rPr lang="zh-CN" altLang="en-US" sz="3000" dirty="0">
                <a:sym typeface="Symbol" pitchFamily="2" charset="2"/>
              </a:rPr>
              <a:t></a:t>
            </a:r>
            <a:r>
              <a:rPr lang="zh-CN" altLang="en-US" sz="3000" dirty="0"/>
              <a:t> </a:t>
            </a:r>
            <a:r>
              <a:rPr lang="en-US" altLang="zh-CN" sz="3000" dirty="0"/>
              <a:t>n</a:t>
            </a:r>
            <a:r>
              <a:rPr lang="zh-CN" altLang="en-US" sz="3000" dirty="0"/>
              <a:t>个子句同时为真</a:t>
            </a:r>
            <a:endParaRPr lang="zh-CN" altLang="en-US" sz="3000" dirty="0">
              <a:sym typeface="Symbol" pitchFamily="2" charset="2"/>
            </a:endParaRPr>
          </a:p>
          <a:p>
            <a:pPr>
              <a:lnSpc>
                <a:spcPct val="120000"/>
              </a:lnSpc>
            </a:pPr>
            <a:r>
              <a:rPr lang="zh-CN" altLang="en-US" sz="3000" dirty="0">
                <a:sym typeface="Symbol" pitchFamily="2" charset="2"/>
              </a:rPr>
              <a:t></a:t>
            </a:r>
            <a:r>
              <a:rPr lang="zh-CN" altLang="en-US" sz="3000" dirty="0"/>
              <a:t>每个子句至少</a:t>
            </a:r>
            <a:r>
              <a:rPr lang="en-US" altLang="zh-CN" sz="3000" dirty="0"/>
              <a:t>1</a:t>
            </a:r>
            <a:r>
              <a:rPr lang="zh-CN" altLang="en-US" sz="3000" dirty="0"/>
              <a:t>个文字为真</a:t>
            </a:r>
            <a:endParaRPr lang="zh-CN" altLang="en-US" sz="3000" dirty="0">
              <a:sym typeface="Symbol" pitchFamily="2" charset="2"/>
            </a:endParaRPr>
          </a:p>
          <a:p>
            <a:pPr>
              <a:lnSpc>
                <a:spcPct val="120000"/>
              </a:lnSpc>
            </a:pPr>
            <a:r>
              <a:rPr lang="zh-CN" altLang="en-US" sz="3000" dirty="0">
                <a:sym typeface="Symbol" pitchFamily="2" charset="2"/>
              </a:rPr>
              <a:t></a:t>
            </a:r>
            <a:r>
              <a:rPr lang="en-US" altLang="zh-CN" sz="3000" dirty="0"/>
              <a:t>G</a:t>
            </a:r>
            <a:r>
              <a:rPr lang="zh-CN" altLang="en-US" sz="3000" dirty="0"/>
              <a:t>中有</a:t>
            </a:r>
            <a:r>
              <a:rPr lang="en-US" altLang="zh-CN" sz="3000" dirty="0"/>
              <a:t>n</a:t>
            </a:r>
            <a:r>
              <a:rPr lang="zh-CN" altLang="en-US" sz="3000" dirty="0"/>
              <a:t>个顶点之间彼此相连</a:t>
            </a:r>
            <a:endParaRPr lang="zh-CN" altLang="en-US" sz="3000" dirty="0">
              <a:sym typeface="Symbol" pitchFamily="2" charset="2"/>
            </a:endParaRPr>
          </a:p>
          <a:p>
            <a:pPr>
              <a:lnSpc>
                <a:spcPct val="120000"/>
              </a:lnSpc>
            </a:pPr>
            <a:r>
              <a:rPr lang="zh-CN" altLang="en-US" sz="3000" dirty="0">
                <a:sym typeface="Symbol" pitchFamily="2" charset="2"/>
              </a:rPr>
              <a:t></a:t>
            </a:r>
            <a:r>
              <a:rPr lang="en-US" altLang="zh-CN" sz="3000" dirty="0"/>
              <a:t>G</a:t>
            </a:r>
            <a:r>
              <a:rPr lang="zh-CN" altLang="en-US" sz="3000" dirty="0"/>
              <a:t>中有</a:t>
            </a:r>
            <a:r>
              <a:rPr lang="en-US" altLang="zh-CN" sz="3000" dirty="0"/>
              <a:t>n</a:t>
            </a:r>
            <a:r>
              <a:rPr lang="zh-CN" altLang="en-US" sz="3000" dirty="0"/>
              <a:t>个顶点的团</a:t>
            </a:r>
          </a:p>
          <a:p>
            <a:pPr>
              <a:buFontTx/>
              <a:buNone/>
            </a:pPr>
            <a:r>
              <a:rPr lang="zh-CN" altLang="en-US" sz="3000" dirty="0"/>
              <a:t>显然，上述构造图</a:t>
            </a:r>
            <a:r>
              <a:rPr lang="en-US" altLang="zh-CN" sz="3000" dirty="0"/>
              <a:t>G</a:t>
            </a:r>
            <a:r>
              <a:rPr lang="zh-CN" altLang="en-US" sz="3000" dirty="0"/>
              <a:t>的方法可在多项式时间内完成，故有：</a:t>
            </a:r>
            <a:r>
              <a:rPr lang="en-US" altLang="zh-CN" sz="3000" dirty="0" err="1"/>
              <a:t>SAT∝</a:t>
            </a:r>
            <a:r>
              <a:rPr lang="en-US" altLang="zh-CN" sz="3000" baseline="-25000" dirty="0" err="1"/>
              <a:t>poly</a:t>
            </a:r>
            <a:r>
              <a:rPr lang="zh-CN" altLang="en-US" sz="3000" dirty="0"/>
              <a:t>团问题。</a:t>
            </a:r>
          </a:p>
          <a:p>
            <a:pPr>
              <a:buFontTx/>
              <a:buNone/>
            </a:pPr>
            <a:r>
              <a:rPr lang="zh-CN" altLang="en-US" sz="3000" dirty="0"/>
              <a:t>由以上证明可知，团问题是</a:t>
            </a:r>
            <a:r>
              <a:rPr lang="en-US" altLang="zh-CN" sz="3000" dirty="0"/>
              <a:t>NP</a:t>
            </a:r>
            <a:r>
              <a:rPr lang="zh-CN" altLang="en-US" sz="3000" dirty="0"/>
              <a:t>完全问题。</a:t>
            </a:r>
          </a:p>
        </p:txBody>
      </p:sp>
      <p:sp>
        <p:nvSpPr>
          <p:cNvPr id="72706" name="Rectangle 4">
            <a:extLst>
              <a:ext uri="{FF2B5EF4-FFF2-40B4-BE49-F238E27FC236}">
                <a16:creationId xmlns:a16="http://schemas.microsoft.com/office/drawing/2014/main" id="{8ACEE12E-AEA2-574B-85C2-1ED561BD0219}"/>
              </a:ext>
            </a:extLst>
          </p:cNvPr>
          <p:cNvSpPr>
            <a:spLocks noGrp="1" noChangeArrowheads="1"/>
          </p:cNvSpPr>
          <p:nvPr>
            <p:ph type="title"/>
          </p:nvPr>
        </p:nvSpPr>
        <p:spPr>
          <a:xfrm>
            <a:off x="1023938" y="200025"/>
            <a:ext cx="7793037" cy="1462088"/>
          </a:xfrm>
          <a:noFill/>
        </p:spPr>
        <p:txBody>
          <a:bodyPr/>
          <a:lstStyle/>
          <a:p>
            <a:r>
              <a:rPr lang="en-US" altLang="zh-CN" dirty="0"/>
              <a:t>SAT</a:t>
            </a:r>
            <a:r>
              <a:rPr lang="zh-CN" altLang="en-US" dirty="0"/>
              <a:t>问题∝</a:t>
            </a:r>
            <a:r>
              <a:rPr lang="en-US" altLang="zh-CN" baseline="-25000" dirty="0">
                <a:solidFill>
                  <a:srgbClr val="FF0000"/>
                </a:solidFill>
              </a:rPr>
              <a:t>poly</a:t>
            </a:r>
            <a:r>
              <a:rPr lang="zh-CN" altLang="en-US" dirty="0">
                <a:solidFill>
                  <a:srgbClr val="FF0000"/>
                </a:solidFill>
              </a:rPr>
              <a:t>团问题</a:t>
            </a:r>
          </a:p>
        </p:txBody>
      </p:sp>
      <p:pic>
        <p:nvPicPr>
          <p:cNvPr id="72707" name="Picture 5">
            <a:extLst>
              <a:ext uri="{FF2B5EF4-FFF2-40B4-BE49-F238E27FC236}">
                <a16:creationId xmlns:a16="http://schemas.microsoft.com/office/drawing/2014/main" id="{9FF28063-CCC5-0340-B6F0-413DA0F1E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863" y="801688"/>
            <a:ext cx="2551112"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480" name="Group 8">
            <a:extLst>
              <a:ext uri="{FF2B5EF4-FFF2-40B4-BE49-F238E27FC236}">
                <a16:creationId xmlns:a16="http://schemas.microsoft.com/office/drawing/2014/main" id="{353CD3F7-72C8-7349-9498-FACB369C8B89}"/>
              </a:ext>
            </a:extLst>
          </p:cNvPr>
          <p:cNvGrpSpPr>
            <a:grpSpLocks/>
          </p:cNvGrpSpPr>
          <p:nvPr/>
        </p:nvGrpSpPr>
        <p:grpSpPr bwMode="auto">
          <a:xfrm>
            <a:off x="4682532" y="2519924"/>
            <a:ext cx="3581400" cy="457200"/>
            <a:chOff x="3364" y="1776"/>
            <a:chExt cx="2256" cy="288"/>
          </a:xfrm>
        </p:grpSpPr>
        <p:sp>
          <p:nvSpPr>
            <p:cNvPr id="72711" name="AutoShape 6">
              <a:extLst>
                <a:ext uri="{FF2B5EF4-FFF2-40B4-BE49-F238E27FC236}">
                  <a16:creationId xmlns:a16="http://schemas.microsoft.com/office/drawing/2014/main" id="{A41CC9BC-DC28-1545-AA96-185EBFB29699}"/>
                </a:ext>
              </a:extLst>
            </p:cNvPr>
            <p:cNvSpPr>
              <a:spLocks noChangeArrowheads="1"/>
            </p:cNvSpPr>
            <p:nvPr/>
          </p:nvSpPr>
          <p:spPr bwMode="auto">
            <a:xfrm>
              <a:off x="3364" y="1872"/>
              <a:ext cx="288" cy="192"/>
            </a:xfrm>
            <a:prstGeom prst="leftArrow">
              <a:avLst>
                <a:gd name="adj1" fmla="val 50000"/>
                <a:gd name="adj2" fmla="val 37500"/>
              </a:avLst>
            </a:prstGeom>
            <a:solidFill>
              <a:srgbClr val="FF0000"/>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en-CN" altLang="en-CN"/>
            </a:p>
          </p:txBody>
        </p:sp>
        <p:sp>
          <p:nvSpPr>
            <p:cNvPr id="72712" name="Text Box 7">
              <a:extLst>
                <a:ext uri="{FF2B5EF4-FFF2-40B4-BE49-F238E27FC236}">
                  <a16:creationId xmlns:a16="http://schemas.microsoft.com/office/drawing/2014/main" id="{1ED471FA-E409-7242-9C59-51EB2496E4F0}"/>
                </a:ext>
              </a:extLst>
            </p:cNvPr>
            <p:cNvSpPr txBox="1">
              <a:spLocks noChangeArrowheads="1"/>
            </p:cNvSpPr>
            <p:nvPr/>
          </p:nvSpPr>
          <p:spPr bwMode="auto">
            <a:xfrm>
              <a:off x="3652" y="1776"/>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b="1" dirty="0">
                  <a:solidFill>
                    <a:srgbClr val="0000FF"/>
                  </a:solidFill>
                </a:rPr>
                <a:t>同时为真，则相连</a:t>
              </a:r>
            </a:p>
          </p:txBody>
        </p:sp>
      </p:grpSp>
      <p:sp>
        <p:nvSpPr>
          <p:cNvPr id="72709" name="Slide Number Placeholder 1">
            <a:extLst>
              <a:ext uri="{FF2B5EF4-FFF2-40B4-BE49-F238E27FC236}">
                <a16:creationId xmlns:a16="http://schemas.microsoft.com/office/drawing/2014/main" id="{84C5C063-2E1B-9546-987B-270DD239342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6F7688-8A5F-3C47-8AA0-1E228474CE28}" type="slidenum">
              <a:rPr kumimoji="0" lang="zh-CN" altLang="en-US" sz="1400"/>
              <a:pPr>
                <a:spcBef>
                  <a:spcPct val="0"/>
                </a:spcBef>
                <a:buClrTx/>
                <a:buSzTx/>
                <a:buFontTx/>
                <a:buNone/>
              </a:pPr>
              <a:t>47</a:t>
            </a:fld>
            <a:endParaRPr kumimoji="0" lang="en-US" altLang="zh-CN" sz="1400"/>
          </a:p>
        </p:txBody>
      </p:sp>
      <p:graphicFrame>
        <p:nvGraphicFramePr>
          <p:cNvPr id="72710" name="Object 4">
            <a:extLst>
              <a:ext uri="{FF2B5EF4-FFF2-40B4-BE49-F238E27FC236}">
                <a16:creationId xmlns:a16="http://schemas.microsoft.com/office/drawing/2014/main" id="{E27A28E7-D4E8-1F46-9D81-38F2C1C8C057}"/>
              </a:ext>
            </a:extLst>
          </p:cNvPr>
          <p:cNvGraphicFramePr>
            <a:graphicFrameLocks noChangeAspect="1"/>
          </p:cNvGraphicFramePr>
          <p:nvPr/>
        </p:nvGraphicFramePr>
        <p:xfrm>
          <a:off x="3956050" y="249238"/>
          <a:ext cx="4038600" cy="504825"/>
        </p:xfrm>
        <a:graphic>
          <a:graphicData uri="http://schemas.openxmlformats.org/presentationml/2006/ole">
            <mc:AlternateContent xmlns:mc="http://schemas.openxmlformats.org/markup-compatibility/2006">
              <mc:Choice xmlns:v="urn:schemas-microsoft-com:vml" Requires="v">
                <p:oleObj spid="_x0000_s72788" name="Equation" r:id="rId4" imgW="42125900" imgH="5270500" progId="Equation.DSMT4">
                  <p:embed/>
                </p:oleObj>
              </mc:Choice>
              <mc:Fallback>
                <p:oleObj name="Equation" r:id="rId4" imgW="42125900" imgH="5270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050" y="249238"/>
                        <a:ext cx="40386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0885BEF-742F-D34E-901D-814B424880C3}"/>
              </a:ext>
            </a:extLst>
          </p:cNvPr>
          <p:cNvSpPr>
            <a:spLocks noGrp="1" noChangeArrowheads="1"/>
          </p:cNvSpPr>
          <p:nvPr>
            <p:ph type="title"/>
          </p:nvPr>
        </p:nvSpPr>
        <p:spPr/>
        <p:txBody>
          <a:bodyPr/>
          <a:lstStyle/>
          <a:p>
            <a:r>
              <a:rPr lang="en-US" altLang="zh-CN"/>
              <a:t>NP</a:t>
            </a:r>
            <a:r>
              <a:rPr lang="zh-CN" altLang="en-US"/>
              <a:t> 完全证明</a:t>
            </a:r>
            <a:endParaRPr lang="en-US" altLang="en-US"/>
          </a:p>
        </p:txBody>
      </p:sp>
      <p:sp>
        <p:nvSpPr>
          <p:cNvPr id="63490" name="Content Placeholder 2">
            <a:extLst>
              <a:ext uri="{FF2B5EF4-FFF2-40B4-BE49-F238E27FC236}">
                <a16:creationId xmlns:a16="http://schemas.microsoft.com/office/drawing/2014/main" id="{E990502B-4276-7440-BB49-A287004E4114}"/>
              </a:ext>
            </a:extLst>
          </p:cNvPr>
          <p:cNvSpPr>
            <a:spLocks noGrp="1" noChangeArrowheads="1"/>
          </p:cNvSpPr>
          <p:nvPr>
            <p:ph idx="1"/>
          </p:nvPr>
        </p:nvSpPr>
        <p:spPr>
          <a:xfrm>
            <a:off x="1150938" y="2041525"/>
            <a:ext cx="7772400" cy="4114800"/>
          </a:xfrm>
        </p:spPr>
        <p:txBody>
          <a:bodyPr/>
          <a:lstStyle/>
          <a:p>
            <a:r>
              <a:rPr lang="zh-CN" altLang="en-US" dirty="0"/>
              <a:t>引例：旅行商问题</a:t>
            </a:r>
            <a:endParaRPr lang="en-US" altLang="zh-CN" dirty="0"/>
          </a:p>
          <a:p>
            <a:r>
              <a:rPr lang="zh-CN" altLang="en-US" dirty="0"/>
              <a:t>最大团问题</a:t>
            </a:r>
            <a:endParaRPr lang="en-US" altLang="zh-CN" dirty="0"/>
          </a:p>
          <a:p>
            <a:r>
              <a:rPr lang="zh-CN" altLang="en-US" dirty="0" smtClean="0">
                <a:solidFill>
                  <a:srgbClr val="FF0000"/>
                </a:solidFill>
              </a:rPr>
              <a:t>顶点覆盖</a:t>
            </a:r>
            <a:r>
              <a:rPr lang="zh-CN" altLang="en-US" dirty="0">
                <a:solidFill>
                  <a:srgbClr val="FF0000"/>
                </a:solidFill>
              </a:rPr>
              <a:t>问题</a:t>
            </a:r>
            <a:r>
              <a:rPr lang="en-US" altLang="zh-CN" dirty="0">
                <a:solidFill>
                  <a:srgbClr val="FF0000"/>
                </a:solidFill>
              </a:rPr>
              <a:t>(VC)</a:t>
            </a:r>
          </a:p>
          <a:p>
            <a:endParaRPr lang="en-US" altLang="zh-CN" dirty="0"/>
          </a:p>
          <a:p>
            <a:endParaRPr lang="en-US" altLang="zh-CN" dirty="0"/>
          </a:p>
          <a:p>
            <a:endParaRPr lang="en-US" altLang="zh-CN" dirty="0"/>
          </a:p>
          <a:p>
            <a:endParaRPr lang="en-US" altLang="en-US" dirty="0"/>
          </a:p>
        </p:txBody>
      </p:sp>
      <p:sp>
        <p:nvSpPr>
          <p:cNvPr id="63491" name="Slide Number Placeholder 3">
            <a:extLst>
              <a:ext uri="{FF2B5EF4-FFF2-40B4-BE49-F238E27FC236}">
                <a16:creationId xmlns:a16="http://schemas.microsoft.com/office/drawing/2014/main" id="{CBD62D0B-2F6B-BC4C-8E13-50CE2736208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D113E4-C492-0548-8ED3-41DE388D4206}" type="slidenum">
              <a:rPr kumimoji="0" lang="zh-CN" altLang="en-US" sz="1400"/>
              <a:pPr>
                <a:spcBef>
                  <a:spcPct val="0"/>
                </a:spcBef>
                <a:buClrTx/>
                <a:buSzTx/>
                <a:buFontTx/>
                <a:buNone/>
              </a:pPr>
              <a:t>48</a:t>
            </a:fld>
            <a:endParaRPr kumimoji="0" lang="en-US" altLang="zh-CN" sz="1400"/>
          </a:p>
        </p:txBody>
      </p:sp>
    </p:spTree>
    <p:extLst>
      <p:ext uri="{BB962C8B-B14F-4D97-AF65-F5344CB8AC3E}">
        <p14:creationId xmlns:p14="http://schemas.microsoft.com/office/powerpoint/2010/main" val="1728667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a16="http://schemas.microsoft.com/office/drawing/2014/main" id="{DA8571CC-292E-ED44-BC4D-430902233627}"/>
              </a:ext>
            </a:extLst>
          </p:cNvPr>
          <p:cNvSpPr>
            <a:spLocks noGrp="1" noChangeArrowheads="1"/>
          </p:cNvSpPr>
          <p:nvPr>
            <p:ph type="title"/>
          </p:nvPr>
        </p:nvSpPr>
        <p:spPr/>
        <p:txBody>
          <a:bodyPr/>
          <a:lstStyle/>
          <a:p>
            <a:r>
              <a:rPr lang="zh-CN" altLang="en-US" sz="3600"/>
              <a:t>顶点覆盖问题</a:t>
            </a:r>
            <a:r>
              <a:rPr lang="en-US" altLang="zh-CN" sz="3600"/>
              <a:t>(VC)</a:t>
            </a:r>
          </a:p>
        </p:txBody>
      </p:sp>
      <p:sp>
        <p:nvSpPr>
          <p:cNvPr id="3" name="内容占位符 2">
            <a:extLst>
              <a:ext uri="{FF2B5EF4-FFF2-40B4-BE49-F238E27FC236}">
                <a16:creationId xmlns:a16="http://schemas.microsoft.com/office/drawing/2014/main" id="{435D14D5-8B14-044E-987F-A726610D26EE}"/>
              </a:ext>
            </a:extLst>
          </p:cNvPr>
          <p:cNvSpPr>
            <a:spLocks noGrp="1" noRot="1" noChangeAspect="1" noMove="1" noResize="1" noEditPoints="1" noAdjustHandles="1" noChangeArrowheads="1" noChangeShapeType="1" noTextEdit="1"/>
          </p:cNvSpPr>
          <p:nvPr>
            <p:ph idx="1"/>
          </p:nvPr>
        </p:nvSpPr>
        <p:spPr>
          <a:xfrm>
            <a:off x="670624" y="1993329"/>
            <a:ext cx="7772400" cy="4114800"/>
          </a:xfrm>
          <a:blipFill rotWithShape="0">
            <a:blip r:embed="rId2"/>
            <a:stretch>
              <a:fillRect l="-549" t="-2222" r="-1333"/>
            </a:stretch>
          </a:blipFill>
        </p:spPr>
        <p:txBody>
          <a:bodyPr/>
          <a:lstStyle/>
          <a:p>
            <a:pPr>
              <a:buFont typeface="Wingdings" charset="2"/>
              <a:buChar char="n"/>
              <a:defRPr/>
            </a:pPr>
            <a:r>
              <a:rPr lang="en-US">
                <a:noFill/>
                <a:ea typeface="SimSun" panose="02010600030101010101" pitchFamily="2" charset="-122"/>
              </a:rPr>
              <a:t> </a:t>
            </a:r>
          </a:p>
        </p:txBody>
      </p:sp>
      <p:sp>
        <p:nvSpPr>
          <p:cNvPr id="4" name="文本框 3">
            <a:extLst>
              <a:ext uri="{FF2B5EF4-FFF2-40B4-BE49-F238E27FC236}">
                <a16:creationId xmlns:a16="http://schemas.microsoft.com/office/drawing/2014/main" id="{E93B1661-7EEC-D74F-9C5D-0E63DB0D09B6}"/>
              </a:ext>
            </a:extLst>
          </p:cNvPr>
          <p:cNvSpPr txBox="1">
            <a:spLocks noChangeArrowheads="1"/>
          </p:cNvSpPr>
          <p:nvPr/>
        </p:nvSpPr>
        <p:spPr bwMode="auto">
          <a:xfrm>
            <a:off x="1076325" y="5922963"/>
            <a:ext cx="6961188" cy="369887"/>
          </a:xfrm>
          <a:prstGeom prst="rect">
            <a:avLst/>
          </a:prstGeom>
          <a:gradFill rotWithShape="1">
            <a:gsLst>
              <a:gs pos="0">
                <a:srgbClr val="EBFFF9"/>
              </a:gs>
              <a:gs pos="64999">
                <a:srgbClr val="D0FFF0"/>
              </a:gs>
              <a:gs pos="100000">
                <a:srgbClr val="BDFFEB"/>
              </a:gs>
            </a:gsLst>
            <a:lin ang="5400000" scaled="1"/>
          </a:gradFill>
          <a:ln w="9525">
            <a:solidFill>
              <a:srgbClr val="A4EBCD"/>
            </a:solidFill>
            <a:miter lim="800000"/>
            <a:headEnd/>
            <a:tailEnd/>
          </a:ln>
          <a:effectLst>
            <a:outerShdw blurRad="40000" dist="20000" dir="5400000" rotWithShape="0">
              <a:srgbClr val="808080">
                <a:alpha val="37999"/>
              </a:srgbClr>
            </a:outerShdw>
          </a:effec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800">
                <a:solidFill>
                  <a:srgbClr val="000000"/>
                </a:solidFill>
              </a:rPr>
              <a:t>易证：</a:t>
            </a:r>
            <a:r>
              <a:rPr kumimoji="0" lang="en-US" altLang="zh-CN" sz="1800">
                <a:solidFill>
                  <a:srgbClr val="000000"/>
                </a:solidFill>
              </a:rPr>
              <a:t>VC∈NP</a:t>
            </a:r>
            <a:r>
              <a:rPr kumimoji="0" lang="zh-CN" altLang="en-US" sz="1800">
                <a:solidFill>
                  <a:srgbClr val="000000"/>
                </a:solidFill>
              </a:rPr>
              <a:t>，即存在多项式时间算法可以对</a:t>
            </a:r>
            <a:r>
              <a:rPr kumimoji="0" lang="en-US" altLang="zh-CN" sz="1800">
                <a:solidFill>
                  <a:srgbClr val="000000"/>
                </a:solidFill>
              </a:rPr>
              <a:t>VC</a:t>
            </a:r>
            <a:r>
              <a:rPr kumimoji="0" lang="zh-CN" altLang="en-US" sz="1800">
                <a:solidFill>
                  <a:srgbClr val="000000"/>
                </a:solidFill>
              </a:rPr>
              <a:t>问题进行验证。</a:t>
            </a:r>
          </a:p>
        </p:txBody>
      </p:sp>
      <p:sp>
        <p:nvSpPr>
          <p:cNvPr id="87044" name="Slide Number Placeholder 4">
            <a:extLst>
              <a:ext uri="{FF2B5EF4-FFF2-40B4-BE49-F238E27FC236}">
                <a16:creationId xmlns:a16="http://schemas.microsoft.com/office/drawing/2014/main" id="{8257CE11-1297-0A4E-82A6-3F7621F71CD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376275-CB63-ED4D-A8EA-CF1832423207}" type="slidenum">
              <a:rPr kumimoji="0" lang="zh-CN" altLang="en-US" sz="1400"/>
              <a:pPr>
                <a:spcBef>
                  <a:spcPct val="0"/>
                </a:spcBef>
                <a:buClrTx/>
                <a:buSzTx/>
                <a:buFontTx/>
                <a:buNone/>
              </a:pPr>
              <a:t>49</a:t>
            </a:fld>
            <a:endParaRPr kumimoji="0" lang="en-US" altLang="zh-CN" sz="1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3">
            <a:extLst>
              <a:ext uri="{FF2B5EF4-FFF2-40B4-BE49-F238E27FC236}">
                <a16:creationId xmlns:a16="http://schemas.microsoft.com/office/drawing/2014/main" id="{8830DC47-BEA9-9D41-B4C7-19338E30E186}"/>
              </a:ext>
            </a:extLst>
          </p:cNvPr>
          <p:cNvSpPr>
            <a:spLocks noGrp="1" noChangeArrowheads="1"/>
          </p:cNvSpPr>
          <p:nvPr>
            <p:ph type="body" sz="half" idx="1"/>
          </p:nvPr>
        </p:nvSpPr>
        <p:spPr>
          <a:xfrm>
            <a:off x="533400" y="2063750"/>
            <a:ext cx="8153400" cy="3886200"/>
          </a:xfrm>
        </p:spPr>
        <p:txBody>
          <a:bodyPr/>
          <a:lstStyle/>
          <a:p>
            <a:pPr marL="495300" indent="-495300">
              <a:buFontTx/>
              <a:buNone/>
            </a:pPr>
            <a:r>
              <a:rPr lang="en-US" altLang="zh-CN" sz="2200" b="1" dirty="0"/>
              <a:t>      </a:t>
            </a:r>
            <a:r>
              <a:rPr lang="zh-CN" altLang="en-US" sz="2400" dirty="0"/>
              <a:t>在学术界已达成这样的共识：把多项式时间复杂性作为易解问题与难解问题的分界线，主要原因有：</a:t>
            </a:r>
          </a:p>
          <a:p>
            <a:pPr marL="495300" indent="-495300">
              <a:buFontTx/>
              <a:buNone/>
            </a:pPr>
            <a:r>
              <a:rPr lang="en-US" altLang="zh-CN" sz="2400" dirty="0"/>
              <a:t>1) </a:t>
            </a:r>
            <a:r>
              <a:rPr lang="zh-CN" altLang="en-US" sz="2400" dirty="0"/>
              <a:t>多项式函数与指数函数的增长率有本质差别</a:t>
            </a:r>
          </a:p>
        </p:txBody>
      </p:sp>
      <p:graphicFrame>
        <p:nvGraphicFramePr>
          <p:cNvPr id="321370" name="Group 858">
            <a:extLst>
              <a:ext uri="{FF2B5EF4-FFF2-40B4-BE49-F238E27FC236}">
                <a16:creationId xmlns:a16="http://schemas.microsoft.com/office/drawing/2014/main" id="{79CD367E-B78E-0747-B494-D781667BDBE2}"/>
              </a:ext>
            </a:extLst>
          </p:cNvPr>
          <p:cNvGraphicFramePr>
            <a:graphicFrameLocks noGrp="1"/>
          </p:cNvGraphicFramePr>
          <p:nvPr>
            <p:ph sz="half" idx="2"/>
          </p:nvPr>
        </p:nvGraphicFramePr>
        <p:xfrm>
          <a:off x="762000" y="3865563"/>
          <a:ext cx="7543800" cy="2530474"/>
        </p:xfrm>
        <a:graphic>
          <a:graphicData uri="http://schemas.openxmlformats.org/drawingml/2006/table">
            <a:tbl>
              <a:tblPr/>
              <a:tblGrid>
                <a:gridCol w="1428750">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655638">
                  <a:extLst>
                    <a:ext uri="{9D8B030D-6E8A-4147-A177-3AD203B41FA5}">
                      <a16:colId xmlns:a16="http://schemas.microsoft.com/office/drawing/2014/main" val="20002"/>
                    </a:ext>
                  </a:extLst>
                </a:gridCol>
                <a:gridCol w="896937">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941387">
                  <a:extLst>
                    <a:ext uri="{9D8B030D-6E8A-4147-A177-3AD203B41FA5}">
                      <a16:colId xmlns:a16="http://schemas.microsoft.com/office/drawing/2014/main" val="20005"/>
                    </a:ext>
                  </a:extLst>
                </a:gridCol>
                <a:gridCol w="1030288">
                  <a:extLst>
                    <a:ext uri="{9D8B030D-6E8A-4147-A177-3AD203B41FA5}">
                      <a16:colId xmlns:a16="http://schemas.microsoft.com/office/drawing/2014/main" val="20006"/>
                    </a:ext>
                  </a:extLst>
                </a:gridCol>
                <a:gridCol w="1046162">
                  <a:extLst>
                    <a:ext uri="{9D8B030D-6E8A-4147-A177-3AD203B41FA5}">
                      <a16:colId xmlns:a16="http://schemas.microsoft.com/office/drawing/2014/main" val="20007"/>
                    </a:ext>
                  </a:extLst>
                </a:gridCol>
              </a:tblGrid>
              <a:tr h="426774">
                <a:tc rowSpan="2">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80"/>
                          </a:solidFill>
                          <a:effectLst/>
                          <a:latin typeface="华文中宋" charset="-122"/>
                          <a:ea typeface="华文中宋" charset="-122"/>
                          <a:cs typeface="Times New Roman" charset="0"/>
                        </a:rPr>
                        <a:t>问题规模</a:t>
                      </a:r>
                      <a:r>
                        <a:rPr kumimoji="0" lang="en-US" altLang="zh-CN" sz="2200" b="1" i="0" u="none" strike="noStrike" cap="none" normalizeH="0" baseline="0">
                          <a:ln>
                            <a:noFill/>
                          </a:ln>
                          <a:solidFill>
                            <a:srgbClr val="00008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80"/>
                          </a:solidFill>
                          <a:effectLst/>
                          <a:latin typeface="华文中宋" charset="-122"/>
                          <a:ea typeface="华文中宋" charset="-122"/>
                          <a:cs typeface="Times New Roman" charset="0"/>
                        </a:rPr>
                        <a:t>多项式函数</a:t>
                      </a:r>
                      <a:endParaRPr kumimoji="0" lang="zh-CN" altLang="en-US"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80"/>
                          </a:solidFill>
                          <a:effectLst/>
                          <a:latin typeface="华文中宋" charset="-122"/>
                          <a:ea typeface="华文中宋" charset="-122"/>
                          <a:cs typeface="Times New Roman" charset="0"/>
                        </a:rPr>
                        <a:t>指数函数</a:t>
                      </a:r>
                      <a:endParaRPr kumimoji="0" lang="zh-CN" altLang="en-US"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27080">
                <a:tc vMerge="1">
                  <a:txBody>
                    <a:bodyPr/>
                    <a:lstStyle/>
                    <a:p>
                      <a:endParaRPr lang="en-US"/>
                    </a:p>
                  </a:txBody>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logn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nlogn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n</a:t>
                      </a:r>
                      <a:r>
                        <a:rPr kumimoji="0" lang="en-US" altLang="zh-CN" sz="2200" b="1" i="0" u="none" strike="noStrike" cap="none" normalizeH="0" baseline="30000">
                          <a:ln>
                            <a:noFill/>
                          </a:ln>
                          <a:solidFill>
                            <a:srgbClr val="FF0000"/>
                          </a:solidFill>
                          <a:effectLst/>
                          <a:latin typeface="Times New Roman" charset="0"/>
                          <a:ea typeface="华文中宋" charset="-122"/>
                          <a:cs typeface="Times New Roman" charset="0"/>
                        </a:rPr>
                        <a:t>2</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n</a:t>
                      </a:r>
                      <a:r>
                        <a:rPr kumimoji="0" lang="en-US" altLang="zh-CN" sz="2200" b="1" i="0" u="none" strike="noStrike" cap="none" normalizeH="0" baseline="30000">
                          <a:ln>
                            <a:noFill/>
                          </a:ln>
                          <a:solidFill>
                            <a:srgbClr val="FF0000"/>
                          </a:solidFill>
                          <a:effectLst/>
                          <a:latin typeface="Times New Roman" charset="0"/>
                          <a:ea typeface="华文中宋" charset="-122"/>
                          <a:cs typeface="Times New Roman" charset="0"/>
                        </a:rPr>
                        <a:t>3</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2</a:t>
                      </a:r>
                      <a:r>
                        <a:rPr kumimoji="0" lang="en-US" altLang="zh-CN" sz="2200" b="1" i="0" u="none" strike="noStrike" cap="none" normalizeH="0" baseline="30000">
                          <a:ln>
                            <a:noFill/>
                          </a:ln>
                          <a:solidFill>
                            <a:srgbClr val="FF000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000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2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2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3.3</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33.2</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1024</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3628800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2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4.3</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86.4</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400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8000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1048376</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2.4E18</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2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5.6</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282.2</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2500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125000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1.0E15</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3.0E64</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2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6.6</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664.4</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1000000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1.3E30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9.3E157</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T="45730" marB="4573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575" name="Slide Number Placeholder 1">
            <a:extLst>
              <a:ext uri="{FF2B5EF4-FFF2-40B4-BE49-F238E27FC236}">
                <a16:creationId xmlns:a16="http://schemas.microsoft.com/office/drawing/2014/main" id="{5A8731CE-83D3-0A46-BA66-5F0B458FAA18}"/>
              </a:ext>
            </a:extLst>
          </p:cNvPr>
          <p:cNvSpPr>
            <a:spLocks noGrp="1"/>
          </p:cNvSpPr>
          <p:nvPr>
            <p:ph type="sldNum" sz="quarter" idx="11"/>
          </p:nvPr>
        </p:nvSpPr>
        <p:spPr>
          <a:xfrm>
            <a:off x="6723063"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8FA2AC-7EEF-4A48-B867-D67922C6DDE6}" type="slidenum">
              <a:rPr kumimoji="0" lang="en-US" altLang="zh-CN" sz="1400"/>
              <a:pPr>
                <a:spcBef>
                  <a:spcPct val="0"/>
                </a:spcBef>
                <a:buClrTx/>
                <a:buSzTx/>
                <a:buFontTx/>
                <a:buNone/>
              </a:pPr>
              <a:t>5</a:t>
            </a:fld>
            <a:endParaRPr kumimoji="0" lang="en-US" altLang="zh-CN" sz="1400"/>
          </a:p>
        </p:txBody>
      </p:sp>
      <p:sp>
        <p:nvSpPr>
          <p:cNvPr id="2" name="Title 1">
            <a:extLst>
              <a:ext uri="{FF2B5EF4-FFF2-40B4-BE49-F238E27FC236}">
                <a16:creationId xmlns:a16="http://schemas.microsoft.com/office/drawing/2014/main" id="{36C8E748-F52C-5742-A37B-601EC0C5FEF7}"/>
              </a:ext>
            </a:extLst>
          </p:cNvPr>
          <p:cNvSpPr>
            <a:spLocks noGrp="1"/>
          </p:cNvSpPr>
          <p:nvPr>
            <p:ph type="title"/>
          </p:nvPr>
        </p:nvSpPr>
        <p:spPr>
          <a:xfrm>
            <a:off x="1003300" y="591344"/>
            <a:ext cx="8229600" cy="1143000"/>
          </a:xfrm>
        </p:spPr>
        <p:txBody>
          <a:bodyPr/>
          <a:lstStyle/>
          <a:p>
            <a:r>
              <a:rPr lang="en-CN" dirty="0"/>
              <a:t>易解问题和难解问题</a:t>
            </a:r>
          </a:p>
        </p:txBody>
      </p:sp>
    </p:spTree>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a:extLst>
              <a:ext uri="{FF2B5EF4-FFF2-40B4-BE49-F238E27FC236}">
                <a16:creationId xmlns:a16="http://schemas.microsoft.com/office/drawing/2014/main" id="{B4DB5105-DD56-6042-AFA3-DE414C0CBA19}"/>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5" name="文本框 4">
            <a:extLst>
              <a:ext uri="{FF2B5EF4-FFF2-40B4-BE49-F238E27FC236}">
                <a16:creationId xmlns:a16="http://schemas.microsoft.com/office/drawing/2014/main" id="{C202030A-DDBB-1949-8464-214494A1D889}"/>
              </a:ext>
            </a:extLst>
          </p:cNvPr>
          <p:cNvSpPr txBox="1">
            <a:spLocks noRot="1" noChangeAspect="1" noMove="1" noResize="1" noEditPoints="1" noAdjustHandles="1" noChangeArrowheads="1" noChangeShapeType="1" noTextEdit="1"/>
          </p:cNvSpPr>
          <p:nvPr/>
        </p:nvSpPr>
        <p:spPr>
          <a:xfrm>
            <a:off x="1060702" y="2507912"/>
            <a:ext cx="7404729" cy="2876557"/>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sp>
        <p:nvSpPr>
          <p:cNvPr id="88069" name="Slide Number Placeholder 5">
            <a:extLst>
              <a:ext uri="{FF2B5EF4-FFF2-40B4-BE49-F238E27FC236}">
                <a16:creationId xmlns:a16="http://schemas.microsoft.com/office/drawing/2014/main" id="{0B3230BF-6BAC-E34A-AEE8-016DBFA6B53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B1FEEA2-8F8B-7840-ACA8-43112ADD8694}" type="slidenum">
              <a:rPr kumimoji="0" lang="zh-CN" altLang="en-US" sz="1400"/>
              <a:pPr>
                <a:spcBef>
                  <a:spcPct val="0"/>
                </a:spcBef>
                <a:buClrTx/>
                <a:buSzTx/>
                <a:buFontTx/>
                <a:buNone/>
              </a:pPr>
              <a:t>50</a:t>
            </a:fld>
            <a:endParaRPr kumimoji="0" lang="en-US" altLang="zh-CN" sz="1400"/>
          </a:p>
        </p:txBody>
      </p:sp>
      <p:pic>
        <p:nvPicPr>
          <p:cNvPr id="3" name="Picture 2">
            <a:extLst>
              <a:ext uri="{FF2B5EF4-FFF2-40B4-BE49-F238E27FC236}">
                <a16:creationId xmlns:a16="http://schemas.microsoft.com/office/drawing/2014/main" id="{7870599C-58A7-F349-B859-CD9D1D8C3DA5}"/>
              </a:ext>
            </a:extLst>
          </p:cNvPr>
          <p:cNvPicPr>
            <a:picLocks noChangeAspect="1"/>
          </p:cNvPicPr>
          <p:nvPr/>
        </p:nvPicPr>
        <p:blipFill>
          <a:blip r:embed="rId3"/>
          <a:stretch>
            <a:fillRect/>
          </a:stretch>
        </p:blipFill>
        <p:spPr>
          <a:xfrm>
            <a:off x="998765" y="1858334"/>
            <a:ext cx="7277100" cy="649578"/>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AD65522B-D9D2-E147-A69F-38C8520F205F}"/>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4" name="文本框 3">
            <a:extLst>
              <a:ext uri="{FF2B5EF4-FFF2-40B4-BE49-F238E27FC236}">
                <a16:creationId xmlns:a16="http://schemas.microsoft.com/office/drawing/2014/main" id="{EC78DA89-46E3-9F4E-AABD-04D12451124D}"/>
              </a:ext>
            </a:extLst>
          </p:cNvPr>
          <p:cNvSpPr txBox="1">
            <a:spLocks noRot="1" noChangeAspect="1" noMove="1" noResize="1" noEditPoints="1" noAdjustHandles="1" noChangeArrowheads="1" noChangeShapeType="1" noTextEdit="1"/>
          </p:cNvSpPr>
          <p:nvPr/>
        </p:nvSpPr>
        <p:spPr>
          <a:xfrm>
            <a:off x="1283539" y="1929616"/>
            <a:ext cx="7226477" cy="1754326"/>
          </a:xfrm>
          <a:prstGeom prst="rect">
            <a:avLst/>
          </a:prstGeom>
          <a:blipFill rotWithShape="0">
            <a:blip r:embed="rId3"/>
            <a:stretch>
              <a:fillRect/>
            </a:stretch>
          </a:blipFill>
        </p:spPr>
        <p:txBody>
          <a:bodyPr/>
          <a:lstStyle/>
          <a:p>
            <a:pPr>
              <a:defRPr/>
            </a:pPr>
            <a:r>
              <a:rPr lang="en-US">
                <a:noFill/>
                <a:latin typeface="Times New Roman" charset="0"/>
                <a:ea typeface="SimSun" charset="-122"/>
              </a:rPr>
              <a:t> </a:t>
            </a:r>
          </a:p>
        </p:txBody>
      </p:sp>
      <p:grpSp>
        <p:nvGrpSpPr>
          <p:cNvPr id="22" name="组合 21">
            <a:extLst>
              <a:ext uri="{FF2B5EF4-FFF2-40B4-BE49-F238E27FC236}">
                <a16:creationId xmlns:a16="http://schemas.microsoft.com/office/drawing/2014/main" id="{C10D1971-481B-FA48-9BB4-2D4A61434833}"/>
              </a:ext>
            </a:extLst>
          </p:cNvPr>
          <p:cNvGrpSpPr>
            <a:grpSpLocks/>
          </p:cNvGrpSpPr>
          <p:nvPr/>
        </p:nvGrpSpPr>
        <p:grpSpPr bwMode="auto">
          <a:xfrm>
            <a:off x="3438525" y="4341813"/>
            <a:ext cx="3600450" cy="1992312"/>
            <a:chOff x="3057237" y="4387273"/>
            <a:chExt cx="3599872" cy="1993207"/>
          </a:xfrm>
        </p:grpSpPr>
        <p:sp>
          <p:nvSpPr>
            <p:cNvPr id="5" name="椭圆 4">
              <a:extLst>
                <a:ext uri="{FF2B5EF4-FFF2-40B4-BE49-F238E27FC236}">
                  <a16:creationId xmlns:a16="http://schemas.microsoft.com/office/drawing/2014/main" id="{23D9416A-F119-0D46-8749-8DF3B78760AF}"/>
                </a:ext>
              </a:extLst>
            </p:cNvPr>
            <p:cNvSpPr>
              <a:spLocks noRot="1" noChangeAspect="1" noMove="1" noResize="1" noEditPoints="1" noAdjustHandles="1" noChangeArrowheads="1" noChangeShapeType="1" noTextEdit="1"/>
            </p:cNvSpPr>
            <p:nvPr/>
          </p:nvSpPr>
          <p:spPr>
            <a:xfrm>
              <a:off x="3057237" y="5899163"/>
              <a:ext cx="480291" cy="481317"/>
            </a:xfrm>
            <a:prstGeom prst="ellipse">
              <a:avLst/>
            </a:prstGeom>
            <a:blipFill rotWithShape="0">
              <a:blip r:embed="rId4"/>
              <a:stretch>
                <a:fillRect/>
              </a:stretch>
            </a:blipFill>
          </p:spPr>
          <p:txBody>
            <a:bodyPr/>
            <a:lstStyle/>
            <a:p>
              <a:pPr>
                <a:defRPr/>
              </a:pPr>
              <a:r>
                <a:rPr lang="en-US">
                  <a:noFill/>
                  <a:latin typeface="Times New Roman" charset="0"/>
                  <a:ea typeface="SimSun" charset="-122"/>
                </a:rPr>
                <a:t> </a:t>
              </a:r>
            </a:p>
          </p:txBody>
        </p:sp>
        <p:sp>
          <p:nvSpPr>
            <p:cNvPr id="6" name="椭圆 5">
              <a:extLst>
                <a:ext uri="{FF2B5EF4-FFF2-40B4-BE49-F238E27FC236}">
                  <a16:creationId xmlns:a16="http://schemas.microsoft.com/office/drawing/2014/main" id="{C5BED751-32EF-EA48-9E56-DD28605D535A}"/>
                </a:ext>
              </a:extLst>
            </p:cNvPr>
            <p:cNvSpPr>
              <a:spLocks noRot="1" noChangeAspect="1" noMove="1" noResize="1" noEditPoints="1" noAdjustHandles="1" noChangeArrowheads="1" noChangeShapeType="1" noTextEdit="1"/>
            </p:cNvSpPr>
            <p:nvPr/>
          </p:nvSpPr>
          <p:spPr>
            <a:xfrm>
              <a:off x="3057237" y="4387273"/>
              <a:ext cx="452582" cy="481317"/>
            </a:xfrm>
            <a:prstGeom prst="ellipse">
              <a:avLst/>
            </a:prstGeom>
            <a:blipFill rotWithShape="0">
              <a:blip r:embed="rId5"/>
              <a:stretch>
                <a:fillRect/>
              </a:stretch>
            </a:blipFill>
          </p:spPr>
          <p:txBody>
            <a:bodyPr/>
            <a:lstStyle/>
            <a:p>
              <a:pPr>
                <a:defRPr/>
              </a:pPr>
              <a:r>
                <a:rPr lang="en-US">
                  <a:noFill/>
                  <a:latin typeface="Times New Roman" charset="0"/>
                  <a:ea typeface="SimSun" charset="-122"/>
                </a:rPr>
                <a:t> </a:t>
              </a:r>
            </a:p>
          </p:txBody>
        </p:sp>
        <p:cxnSp>
          <p:nvCxnSpPr>
            <p:cNvPr id="8" name="直接连接符 7">
              <a:extLst>
                <a:ext uri="{FF2B5EF4-FFF2-40B4-BE49-F238E27FC236}">
                  <a16:creationId xmlns:a16="http://schemas.microsoft.com/office/drawing/2014/main" id="{3FC91F70-1A03-CE47-BEBD-B3A8FDCB1668}"/>
                </a:ext>
              </a:extLst>
            </p:cNvPr>
            <p:cNvCxnSpPr>
              <a:stCxn id="6" idx="4"/>
              <a:endCxn id="5" idx="0"/>
            </p:cNvCxnSpPr>
            <p:nvPr/>
          </p:nvCxnSpPr>
          <p:spPr>
            <a:xfrm>
              <a:off x="3284214" y="4868501"/>
              <a:ext cx="12698" cy="1030751"/>
            </a:xfrm>
            <a:prstGeom prst="line">
              <a:avLst/>
            </a:prstGeom>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2A1B93B9-86B6-C848-BA8A-6446BCFCBC9C}"/>
                </a:ext>
              </a:extLst>
            </p:cNvPr>
            <p:cNvSpPr>
              <a:spLocks noRot="1" noChangeAspect="1" noMove="1" noResize="1" noEditPoints="1" noAdjustHandles="1" noChangeArrowheads="1" noChangeShapeType="1" noTextEdit="1"/>
            </p:cNvSpPr>
            <p:nvPr/>
          </p:nvSpPr>
          <p:spPr>
            <a:xfrm>
              <a:off x="3833092" y="5899163"/>
              <a:ext cx="480291" cy="481317"/>
            </a:xfrm>
            <a:prstGeom prst="ellipse">
              <a:avLst/>
            </a:prstGeom>
            <a:blipFill rotWithShape="0">
              <a:blip r:embed="rId6"/>
              <a:stretch>
                <a:fillRect/>
              </a:stretch>
            </a:blipFill>
          </p:spPr>
          <p:txBody>
            <a:bodyPr/>
            <a:lstStyle/>
            <a:p>
              <a:pPr>
                <a:defRPr/>
              </a:pPr>
              <a:r>
                <a:rPr lang="en-US">
                  <a:noFill/>
                  <a:latin typeface="Times New Roman" charset="0"/>
                  <a:ea typeface="SimSun" charset="-122"/>
                </a:rPr>
                <a:t> </a:t>
              </a:r>
            </a:p>
          </p:txBody>
        </p:sp>
        <p:sp>
          <p:nvSpPr>
            <p:cNvPr id="13" name="椭圆 12">
              <a:extLst>
                <a:ext uri="{FF2B5EF4-FFF2-40B4-BE49-F238E27FC236}">
                  <a16:creationId xmlns:a16="http://schemas.microsoft.com/office/drawing/2014/main" id="{9862E3AF-1BD5-9147-8791-F4953A161C2D}"/>
                </a:ext>
              </a:extLst>
            </p:cNvPr>
            <p:cNvSpPr>
              <a:spLocks noRot="1" noChangeAspect="1" noMove="1" noResize="1" noEditPoints="1" noAdjustHandles="1" noChangeArrowheads="1" noChangeShapeType="1" noTextEdit="1"/>
            </p:cNvSpPr>
            <p:nvPr/>
          </p:nvSpPr>
          <p:spPr>
            <a:xfrm>
              <a:off x="3833092" y="4387273"/>
              <a:ext cx="452582" cy="481317"/>
            </a:xfrm>
            <a:prstGeom prst="ellipse">
              <a:avLst/>
            </a:prstGeom>
            <a:blipFill rotWithShape="0">
              <a:blip r:embed="rId7"/>
              <a:stretch>
                <a:fillRect/>
              </a:stretch>
            </a:blipFill>
          </p:spPr>
          <p:txBody>
            <a:bodyPr/>
            <a:lstStyle/>
            <a:p>
              <a:pPr>
                <a:defRPr/>
              </a:pPr>
              <a:r>
                <a:rPr lang="en-US">
                  <a:noFill/>
                  <a:latin typeface="Times New Roman" charset="0"/>
                  <a:ea typeface="SimSun" charset="-122"/>
                </a:rPr>
                <a:t> </a:t>
              </a:r>
            </a:p>
          </p:txBody>
        </p:sp>
        <p:cxnSp>
          <p:nvCxnSpPr>
            <p:cNvPr id="14" name="直接连接符 13">
              <a:extLst>
                <a:ext uri="{FF2B5EF4-FFF2-40B4-BE49-F238E27FC236}">
                  <a16:creationId xmlns:a16="http://schemas.microsoft.com/office/drawing/2014/main" id="{26CE1DE5-A161-7749-B6EE-E4155D661DF5}"/>
                </a:ext>
              </a:extLst>
            </p:cNvPr>
            <p:cNvCxnSpPr>
              <a:stCxn id="13" idx="4"/>
              <a:endCxn id="12" idx="0"/>
            </p:cNvCxnSpPr>
            <p:nvPr/>
          </p:nvCxnSpPr>
          <p:spPr>
            <a:xfrm>
              <a:off x="4058789" y="4868501"/>
              <a:ext cx="14285" cy="1030751"/>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C496D82E-1907-F147-A9A1-1B9927AD0EB1}"/>
                </a:ext>
              </a:extLst>
            </p:cNvPr>
            <p:cNvSpPr>
              <a:spLocks noRot="1" noChangeAspect="1" noMove="1" noResize="1" noEditPoints="1" noAdjustHandles="1" noChangeArrowheads="1" noChangeShapeType="1" noTextEdit="1"/>
            </p:cNvSpPr>
            <p:nvPr/>
          </p:nvSpPr>
          <p:spPr>
            <a:xfrm>
              <a:off x="4539674" y="5899163"/>
              <a:ext cx="480291" cy="481317"/>
            </a:xfrm>
            <a:prstGeom prst="ellipse">
              <a:avLst/>
            </a:prstGeom>
            <a:blipFill rotWithShape="0">
              <a:blip r:embed="rId8"/>
              <a:stretch>
                <a:fillRect/>
              </a:stretch>
            </a:blipFill>
          </p:spPr>
          <p:txBody>
            <a:bodyPr/>
            <a:lstStyle/>
            <a:p>
              <a:pPr>
                <a:defRPr/>
              </a:pPr>
              <a:r>
                <a:rPr lang="en-US">
                  <a:noFill/>
                  <a:latin typeface="Times New Roman" charset="0"/>
                  <a:ea typeface="SimSun" charset="-122"/>
                </a:rPr>
                <a:t> </a:t>
              </a:r>
            </a:p>
          </p:txBody>
        </p:sp>
        <p:sp>
          <p:nvSpPr>
            <p:cNvPr id="16" name="椭圆 15">
              <a:extLst>
                <a:ext uri="{FF2B5EF4-FFF2-40B4-BE49-F238E27FC236}">
                  <a16:creationId xmlns:a16="http://schemas.microsoft.com/office/drawing/2014/main" id="{1BFBDD21-663E-694E-AE21-08861087EE20}"/>
                </a:ext>
              </a:extLst>
            </p:cNvPr>
            <p:cNvSpPr>
              <a:spLocks noRot="1" noChangeAspect="1" noMove="1" noResize="1" noEditPoints="1" noAdjustHandles="1" noChangeArrowheads="1" noChangeShapeType="1" noTextEdit="1"/>
            </p:cNvSpPr>
            <p:nvPr/>
          </p:nvSpPr>
          <p:spPr>
            <a:xfrm>
              <a:off x="4539674" y="4387273"/>
              <a:ext cx="452582" cy="481317"/>
            </a:xfrm>
            <a:prstGeom prst="ellipse">
              <a:avLst/>
            </a:prstGeom>
            <a:blipFill rotWithShape="0">
              <a:blip r:embed="rId9"/>
              <a:stretch>
                <a:fillRect/>
              </a:stretch>
            </a:blipFill>
          </p:spPr>
          <p:txBody>
            <a:bodyPr/>
            <a:lstStyle/>
            <a:p>
              <a:pPr>
                <a:defRPr/>
              </a:pPr>
              <a:r>
                <a:rPr lang="en-US">
                  <a:noFill/>
                  <a:latin typeface="Times New Roman" charset="0"/>
                  <a:ea typeface="SimSun" charset="-122"/>
                </a:rPr>
                <a:t> </a:t>
              </a:r>
            </a:p>
          </p:txBody>
        </p:sp>
        <p:cxnSp>
          <p:nvCxnSpPr>
            <p:cNvPr id="17" name="直接连接符 16">
              <a:extLst>
                <a:ext uri="{FF2B5EF4-FFF2-40B4-BE49-F238E27FC236}">
                  <a16:creationId xmlns:a16="http://schemas.microsoft.com/office/drawing/2014/main" id="{F9E87017-37EB-4249-BFD2-C2A3A45481C7}"/>
                </a:ext>
              </a:extLst>
            </p:cNvPr>
            <p:cNvCxnSpPr>
              <a:stCxn id="16" idx="4"/>
              <a:endCxn id="15" idx="0"/>
            </p:cNvCxnSpPr>
            <p:nvPr/>
          </p:nvCxnSpPr>
          <p:spPr>
            <a:xfrm>
              <a:off x="4766701" y="4868501"/>
              <a:ext cx="12698" cy="103075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07642A0-C53C-2B40-B2DE-63F8BB9ED9FB}"/>
                </a:ext>
              </a:extLst>
            </p:cNvPr>
            <p:cNvSpPr>
              <a:spLocks noRot="1" noChangeAspect="1" noMove="1" noResize="1" noEditPoints="1" noAdjustHandles="1" noChangeArrowheads="1" noChangeShapeType="1" noTextEdit="1"/>
            </p:cNvSpPr>
            <p:nvPr/>
          </p:nvSpPr>
          <p:spPr>
            <a:xfrm>
              <a:off x="6176818" y="5899163"/>
              <a:ext cx="480291" cy="481317"/>
            </a:xfrm>
            <a:prstGeom prst="ellipse">
              <a:avLst/>
            </a:prstGeom>
            <a:blipFill rotWithShape="0">
              <a:blip r:embed="rId10"/>
              <a:stretch>
                <a:fillRect/>
              </a:stretch>
            </a:blipFill>
          </p:spPr>
          <p:txBody>
            <a:bodyPr/>
            <a:lstStyle/>
            <a:p>
              <a:pPr>
                <a:defRPr/>
              </a:pPr>
              <a:r>
                <a:rPr lang="en-US">
                  <a:noFill/>
                  <a:latin typeface="Times New Roman" charset="0"/>
                  <a:ea typeface="SimSun" charset="-122"/>
                </a:rPr>
                <a:t> </a:t>
              </a:r>
            </a:p>
          </p:txBody>
        </p:sp>
        <p:sp>
          <p:nvSpPr>
            <p:cNvPr id="19" name="椭圆 18">
              <a:extLst>
                <a:ext uri="{FF2B5EF4-FFF2-40B4-BE49-F238E27FC236}">
                  <a16:creationId xmlns:a16="http://schemas.microsoft.com/office/drawing/2014/main" id="{004B38C4-B455-C94B-B1D8-8CF884C832C2}"/>
                </a:ext>
              </a:extLst>
            </p:cNvPr>
            <p:cNvSpPr>
              <a:spLocks noRot="1" noChangeAspect="1" noMove="1" noResize="1" noEditPoints="1" noAdjustHandles="1" noChangeArrowheads="1" noChangeShapeType="1" noTextEdit="1"/>
            </p:cNvSpPr>
            <p:nvPr/>
          </p:nvSpPr>
          <p:spPr>
            <a:xfrm>
              <a:off x="6176818" y="4387273"/>
              <a:ext cx="452582" cy="481317"/>
            </a:xfrm>
            <a:prstGeom prst="ellipse">
              <a:avLst/>
            </a:prstGeom>
            <a:blipFill rotWithShape="0">
              <a:blip r:embed="rId11"/>
              <a:stretch>
                <a:fillRect/>
              </a:stretch>
            </a:blipFill>
          </p:spPr>
          <p:txBody>
            <a:bodyPr/>
            <a:lstStyle/>
            <a:p>
              <a:pPr>
                <a:defRPr/>
              </a:pPr>
              <a:r>
                <a:rPr lang="en-US">
                  <a:noFill/>
                  <a:latin typeface="Times New Roman" charset="0"/>
                  <a:ea typeface="SimSun" charset="-122"/>
                </a:rPr>
                <a:t> </a:t>
              </a:r>
            </a:p>
          </p:txBody>
        </p:sp>
        <p:cxnSp>
          <p:nvCxnSpPr>
            <p:cNvPr id="20" name="直接连接符 19">
              <a:extLst>
                <a:ext uri="{FF2B5EF4-FFF2-40B4-BE49-F238E27FC236}">
                  <a16:creationId xmlns:a16="http://schemas.microsoft.com/office/drawing/2014/main" id="{3D03FB3D-97D3-BE40-BC37-D03ED799D447}"/>
                </a:ext>
              </a:extLst>
            </p:cNvPr>
            <p:cNvCxnSpPr>
              <a:stCxn id="19" idx="4"/>
              <a:endCxn id="18" idx="0"/>
            </p:cNvCxnSpPr>
            <p:nvPr/>
          </p:nvCxnSpPr>
          <p:spPr>
            <a:xfrm>
              <a:off x="6403150" y="4868501"/>
              <a:ext cx="14286" cy="1030751"/>
            </a:xfrm>
            <a:prstGeom prst="line">
              <a:avLst/>
            </a:prstGeom>
          </p:spPr>
          <p:style>
            <a:lnRef idx="1">
              <a:schemeClr val="accent1"/>
            </a:lnRef>
            <a:fillRef idx="0">
              <a:schemeClr val="accent1"/>
            </a:fillRef>
            <a:effectRef idx="0">
              <a:schemeClr val="accent1"/>
            </a:effectRef>
            <a:fontRef idx="minor">
              <a:schemeClr val="tx1"/>
            </a:fontRef>
          </p:style>
        </p:cxnSp>
        <p:sp>
          <p:nvSpPr>
            <p:cNvPr id="89106" name="文本框 20">
              <a:extLst>
                <a:ext uri="{FF2B5EF4-FFF2-40B4-BE49-F238E27FC236}">
                  <a16:creationId xmlns:a16="http://schemas.microsoft.com/office/drawing/2014/main" id="{6372EEA3-2AF4-804C-833D-97F0E16A7BDC}"/>
                </a:ext>
              </a:extLst>
            </p:cNvPr>
            <p:cNvSpPr txBox="1">
              <a:spLocks noChangeArrowheads="1"/>
            </p:cNvSpPr>
            <p:nvPr/>
          </p:nvSpPr>
          <p:spPr bwMode="auto">
            <a:xfrm>
              <a:off x="5268299" y="503116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a:t>
              </a:r>
              <a:endParaRPr kumimoji="0" lang="zh-CN" altLang="en-US" sz="1800">
                <a:latin typeface="Times New Roman" panose="02020603050405020304" pitchFamily="18" charset="0"/>
              </a:endParaRPr>
            </a:p>
          </p:txBody>
        </p:sp>
      </p:grpSp>
      <p:sp>
        <p:nvSpPr>
          <p:cNvPr id="89093" name="Slide Number Placeholder 6">
            <a:extLst>
              <a:ext uri="{FF2B5EF4-FFF2-40B4-BE49-F238E27FC236}">
                <a16:creationId xmlns:a16="http://schemas.microsoft.com/office/drawing/2014/main" id="{CE75C02F-EA90-634D-B4E2-0EA88726045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6D4DE5-A39C-DB43-B34E-31028A9344CC}" type="slidenum">
              <a:rPr kumimoji="0" lang="zh-CN" altLang="en-US" sz="1400"/>
              <a:pPr>
                <a:spcBef>
                  <a:spcPct val="0"/>
                </a:spcBef>
                <a:buClrTx/>
                <a:buSzTx/>
                <a:buFontTx/>
                <a:buNone/>
              </a:pPr>
              <a:t>51</a:t>
            </a:fld>
            <a:endParaRPr kumimoji="0" lang="en-US" altLang="zh-CN" sz="14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id="{E8F8B07D-D858-8B45-97DC-222C202B6B88}"/>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4" name="文本框 3">
            <a:extLst>
              <a:ext uri="{FF2B5EF4-FFF2-40B4-BE49-F238E27FC236}">
                <a16:creationId xmlns:a16="http://schemas.microsoft.com/office/drawing/2014/main" id="{E407F141-B39C-6E41-BF5C-EC5F39295B2B}"/>
              </a:ext>
            </a:extLst>
          </p:cNvPr>
          <p:cNvSpPr txBox="1">
            <a:spLocks noRot="1" noChangeAspect="1" noMove="1" noResize="1" noEditPoints="1" noAdjustHandles="1" noChangeArrowheads="1" noChangeShapeType="1" noTextEdit="1"/>
          </p:cNvSpPr>
          <p:nvPr/>
        </p:nvSpPr>
        <p:spPr>
          <a:xfrm>
            <a:off x="1540078" y="2065646"/>
            <a:ext cx="7055281" cy="2518766"/>
          </a:xfrm>
          <a:prstGeom prst="rect">
            <a:avLst/>
          </a:prstGeom>
          <a:blipFill rotWithShape="0">
            <a:blip r:embed="rId3"/>
            <a:stretch>
              <a:fillRect/>
            </a:stretch>
          </a:blipFill>
        </p:spPr>
        <p:txBody>
          <a:bodyPr/>
          <a:lstStyle/>
          <a:p>
            <a:pPr>
              <a:defRPr/>
            </a:pPr>
            <a:r>
              <a:rPr lang="en-US">
                <a:noFill/>
                <a:latin typeface="Times New Roman" charset="0"/>
                <a:ea typeface="SimSun" charset="-122"/>
              </a:rPr>
              <a:t> </a:t>
            </a:r>
          </a:p>
        </p:txBody>
      </p:sp>
      <p:grpSp>
        <p:nvGrpSpPr>
          <p:cNvPr id="17" name="组合 16">
            <a:extLst>
              <a:ext uri="{FF2B5EF4-FFF2-40B4-BE49-F238E27FC236}">
                <a16:creationId xmlns:a16="http://schemas.microsoft.com/office/drawing/2014/main" id="{17E6D4F4-29BB-F042-B66A-2234FF19B0D2}"/>
              </a:ext>
            </a:extLst>
          </p:cNvPr>
          <p:cNvGrpSpPr>
            <a:grpSpLocks/>
          </p:cNvGrpSpPr>
          <p:nvPr/>
        </p:nvGrpSpPr>
        <p:grpSpPr bwMode="auto">
          <a:xfrm>
            <a:off x="3454400" y="4638675"/>
            <a:ext cx="2957513" cy="1952625"/>
            <a:chOff x="2650837" y="4638281"/>
            <a:chExt cx="2957024" cy="1952627"/>
          </a:xfrm>
        </p:grpSpPr>
        <p:sp>
          <p:nvSpPr>
            <p:cNvPr id="5" name="椭圆 4">
              <a:extLst>
                <a:ext uri="{FF2B5EF4-FFF2-40B4-BE49-F238E27FC236}">
                  <a16:creationId xmlns:a16="http://schemas.microsoft.com/office/drawing/2014/main" id="{3EA807A6-1623-7947-89D0-46BCDECD9642}"/>
                </a:ext>
              </a:extLst>
            </p:cNvPr>
            <p:cNvSpPr>
              <a:spLocks noRot="1" noChangeAspect="1" noMove="1" noResize="1" noEditPoints="1" noAdjustHandles="1" noChangeArrowheads="1" noChangeShapeType="1" noTextEdit="1"/>
            </p:cNvSpPr>
            <p:nvPr/>
          </p:nvSpPr>
          <p:spPr>
            <a:xfrm>
              <a:off x="3709790" y="4638281"/>
              <a:ext cx="738909" cy="692727"/>
            </a:xfrm>
            <a:prstGeom prst="ellipse">
              <a:avLst/>
            </a:prstGeom>
            <a:blipFill rotWithShape="0">
              <a:blip r:embed="rId4"/>
              <a:stretch>
                <a:fillRect/>
              </a:stretch>
            </a:blipFill>
          </p:spPr>
          <p:txBody>
            <a:bodyPr/>
            <a:lstStyle/>
            <a:p>
              <a:pPr>
                <a:defRPr/>
              </a:pPr>
              <a:r>
                <a:rPr lang="en-US">
                  <a:noFill/>
                  <a:latin typeface="Times New Roman" charset="0"/>
                  <a:ea typeface="SimSun" charset="-122"/>
                </a:rPr>
                <a:t> </a:t>
              </a:r>
            </a:p>
          </p:txBody>
        </p:sp>
        <p:sp>
          <p:nvSpPr>
            <p:cNvPr id="6" name="椭圆 5">
              <a:extLst>
                <a:ext uri="{FF2B5EF4-FFF2-40B4-BE49-F238E27FC236}">
                  <a16:creationId xmlns:a16="http://schemas.microsoft.com/office/drawing/2014/main" id="{990747DF-6DE7-BF4B-A16F-EA16DA5329FD}"/>
                </a:ext>
              </a:extLst>
            </p:cNvPr>
            <p:cNvSpPr>
              <a:spLocks noRot="1" noChangeAspect="1" noMove="1" noResize="1" noEditPoints="1" noAdjustHandles="1" noChangeArrowheads="1" noChangeShapeType="1" noTextEdit="1"/>
            </p:cNvSpPr>
            <p:nvPr/>
          </p:nvSpPr>
          <p:spPr>
            <a:xfrm>
              <a:off x="2650837" y="5885139"/>
              <a:ext cx="738909" cy="692727"/>
            </a:xfrm>
            <a:prstGeom prst="ellipse">
              <a:avLst/>
            </a:prstGeom>
            <a:blipFill rotWithShape="0">
              <a:blip r:embed="rId5"/>
              <a:stretch>
                <a:fillRect/>
              </a:stretch>
            </a:blipFill>
          </p:spPr>
          <p:txBody>
            <a:bodyPr/>
            <a:lstStyle/>
            <a:p>
              <a:pPr>
                <a:defRPr/>
              </a:pPr>
              <a:r>
                <a:rPr lang="en-US">
                  <a:noFill/>
                  <a:latin typeface="Times New Roman" charset="0"/>
                  <a:ea typeface="SimSun" charset="-122"/>
                </a:rPr>
                <a:t> </a:t>
              </a:r>
            </a:p>
          </p:txBody>
        </p:sp>
        <p:sp>
          <p:nvSpPr>
            <p:cNvPr id="7" name="椭圆 6">
              <a:extLst>
                <a:ext uri="{FF2B5EF4-FFF2-40B4-BE49-F238E27FC236}">
                  <a16:creationId xmlns:a16="http://schemas.microsoft.com/office/drawing/2014/main" id="{E1816ADC-96E0-7149-9B0C-D4BE681027DB}"/>
                </a:ext>
              </a:extLst>
            </p:cNvPr>
            <p:cNvSpPr>
              <a:spLocks noRot="1" noChangeAspect="1" noMove="1" noResize="1" noEditPoints="1" noAdjustHandles="1" noChangeArrowheads="1" noChangeShapeType="1" noTextEdit="1"/>
            </p:cNvSpPr>
            <p:nvPr/>
          </p:nvSpPr>
          <p:spPr>
            <a:xfrm>
              <a:off x="4868952" y="5898181"/>
              <a:ext cx="738909" cy="692727"/>
            </a:xfrm>
            <a:prstGeom prst="ellipse">
              <a:avLst/>
            </a:prstGeom>
            <a:blipFill rotWithShape="0">
              <a:blip r:embed="rId6"/>
              <a:stretch>
                <a:fillRect/>
              </a:stretch>
            </a:blipFill>
          </p:spPr>
          <p:txBody>
            <a:bodyPr/>
            <a:lstStyle/>
            <a:p>
              <a:pPr>
                <a:defRPr/>
              </a:pPr>
              <a:r>
                <a:rPr lang="en-US">
                  <a:noFill/>
                  <a:latin typeface="Times New Roman" charset="0"/>
                  <a:ea typeface="SimSun" charset="-122"/>
                </a:rPr>
                <a:t> </a:t>
              </a:r>
            </a:p>
          </p:txBody>
        </p:sp>
        <p:cxnSp>
          <p:nvCxnSpPr>
            <p:cNvPr id="9" name="直接连接符 8">
              <a:extLst>
                <a:ext uri="{FF2B5EF4-FFF2-40B4-BE49-F238E27FC236}">
                  <a16:creationId xmlns:a16="http://schemas.microsoft.com/office/drawing/2014/main" id="{73D462E0-9A28-6943-9529-F7063D8DB0FD}"/>
                </a:ext>
              </a:extLst>
            </p:cNvPr>
            <p:cNvCxnSpPr>
              <a:stCxn id="5" idx="3"/>
              <a:endCxn id="6" idx="7"/>
            </p:cNvCxnSpPr>
            <p:nvPr/>
          </p:nvCxnSpPr>
          <p:spPr>
            <a:xfrm flipH="1">
              <a:off x="3280971" y="5228832"/>
              <a:ext cx="536486" cy="757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15B3FE-43F7-4845-A03C-EDF707653068}"/>
                </a:ext>
              </a:extLst>
            </p:cNvPr>
            <p:cNvCxnSpPr>
              <a:stCxn id="5" idx="5"/>
              <a:endCxn id="7" idx="1"/>
            </p:cNvCxnSpPr>
            <p:nvPr/>
          </p:nvCxnSpPr>
          <p:spPr>
            <a:xfrm>
              <a:off x="4341245" y="5228832"/>
              <a:ext cx="636482" cy="771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DD22DDB-4BBA-0348-9C5E-F9E6674EB8E0}"/>
                </a:ext>
              </a:extLst>
            </p:cNvPr>
            <p:cNvCxnSpPr>
              <a:stCxn id="6" idx="6"/>
              <a:endCxn id="7" idx="2"/>
            </p:cNvCxnSpPr>
            <p:nvPr/>
          </p:nvCxnSpPr>
          <p:spPr>
            <a:xfrm>
              <a:off x="3390490" y="6232133"/>
              <a:ext cx="1477719" cy="127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1141" name="Slide Number Placeholder 7">
            <a:extLst>
              <a:ext uri="{FF2B5EF4-FFF2-40B4-BE49-F238E27FC236}">
                <a16:creationId xmlns:a16="http://schemas.microsoft.com/office/drawing/2014/main" id="{3035326D-5005-2941-BF7F-D6AE4370C9D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0D9F1B-B90E-FA41-833B-1734CD403C5F}" type="slidenum">
              <a:rPr kumimoji="0" lang="zh-CN" altLang="en-US" sz="1400"/>
              <a:pPr>
                <a:spcBef>
                  <a:spcPct val="0"/>
                </a:spcBef>
                <a:buClrTx/>
                <a:buSzTx/>
                <a:buFontTx/>
                <a:buNone/>
              </a:pPr>
              <a:t>52</a:t>
            </a:fld>
            <a:endParaRPr kumimoji="0" lang="en-US" altLang="zh-CN" sz="14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a16="http://schemas.microsoft.com/office/drawing/2014/main" id="{27822AC7-4D6E-F14C-BB26-7C6AA872536C}"/>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4" name="文本框 3">
            <a:extLst>
              <a:ext uri="{FF2B5EF4-FFF2-40B4-BE49-F238E27FC236}">
                <a16:creationId xmlns:a16="http://schemas.microsoft.com/office/drawing/2014/main" id="{13992758-F655-9B4B-8168-B7E2BF70CE47}"/>
              </a:ext>
            </a:extLst>
          </p:cNvPr>
          <p:cNvSpPr txBox="1">
            <a:spLocks noRot="1" noChangeAspect="1" noMove="1" noResize="1" noEditPoints="1" noAdjustHandles="1" noChangeArrowheads="1" noChangeShapeType="1" noTextEdit="1"/>
          </p:cNvSpPr>
          <p:nvPr/>
        </p:nvSpPr>
        <p:spPr>
          <a:xfrm>
            <a:off x="1625258" y="2219412"/>
            <a:ext cx="6887260" cy="3711401"/>
          </a:xfrm>
          <a:prstGeom prst="rect">
            <a:avLst/>
          </a:prstGeom>
          <a:blipFill rotWithShape="0">
            <a:blip r:embed="rId3"/>
            <a:stretch>
              <a:fillRect/>
            </a:stretch>
          </a:blipFill>
        </p:spPr>
        <p:txBody>
          <a:bodyPr/>
          <a:lstStyle/>
          <a:p>
            <a:pPr>
              <a:defRPr/>
            </a:pPr>
            <a:r>
              <a:rPr lang="en-US">
                <a:noFill/>
                <a:latin typeface="Times New Roman" charset="0"/>
                <a:ea typeface="SimSun" charset="-122"/>
              </a:rPr>
              <a:t> </a:t>
            </a:r>
          </a:p>
        </p:txBody>
      </p:sp>
      <p:sp>
        <p:nvSpPr>
          <p:cNvPr id="5" name="文本框 4">
            <a:extLst>
              <a:ext uri="{FF2B5EF4-FFF2-40B4-BE49-F238E27FC236}">
                <a16:creationId xmlns:a16="http://schemas.microsoft.com/office/drawing/2014/main" id="{5BD2C512-2E7E-0441-82A0-71217F264AC7}"/>
              </a:ext>
            </a:extLst>
          </p:cNvPr>
          <p:cNvSpPr txBox="1">
            <a:spLocks noChangeArrowheads="1"/>
          </p:cNvSpPr>
          <p:nvPr/>
        </p:nvSpPr>
        <p:spPr bwMode="auto">
          <a:xfrm>
            <a:off x="6656388" y="1425575"/>
            <a:ext cx="1338262" cy="452438"/>
          </a:xfrm>
          <a:prstGeom prst="rect">
            <a:avLst/>
          </a:prstGeom>
          <a:gradFill rotWithShape="1">
            <a:gsLst>
              <a:gs pos="0">
                <a:srgbClr val="DCFFF5"/>
              </a:gs>
              <a:gs pos="64999">
                <a:srgbClr val="AAFFE6"/>
              </a:gs>
              <a:gs pos="100000">
                <a:srgbClr val="85FFDE"/>
              </a:gs>
            </a:gsLst>
            <a:lin ang="5400000" scaled="1"/>
          </a:gradFill>
          <a:ln w="9525">
            <a:solidFill>
              <a:srgbClr val="00E4A7"/>
            </a:solidFill>
            <a:miter lim="800000"/>
            <a:headEnd/>
            <a:tailEnd/>
          </a:ln>
          <a:effectLst>
            <a:outerShdw blurRad="40000" dist="20000" dir="5400000" rotWithShape="0">
              <a:srgbClr val="808080">
                <a:alpha val="37999"/>
              </a:srgbClr>
            </a:outerShdw>
          </a:effec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ClrTx/>
              <a:buSzTx/>
              <a:buFontTx/>
              <a:buNone/>
            </a:pPr>
            <a:r>
              <a:rPr kumimoji="0" lang="zh-CN" altLang="en-US" sz="1800">
                <a:solidFill>
                  <a:srgbClr val="000000"/>
                </a:solidFill>
              </a:rPr>
              <a:t>构件设计法</a:t>
            </a:r>
          </a:p>
        </p:txBody>
      </p:sp>
      <p:sp>
        <p:nvSpPr>
          <p:cNvPr id="93189" name="Slide Number Placeholder 5">
            <a:extLst>
              <a:ext uri="{FF2B5EF4-FFF2-40B4-BE49-F238E27FC236}">
                <a16:creationId xmlns:a16="http://schemas.microsoft.com/office/drawing/2014/main" id="{FDBF778D-5E0A-0649-BC1E-5C1FEE1392B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632E7A8-2233-0141-A3E3-8C34377FB317}" type="slidenum">
              <a:rPr kumimoji="0" lang="zh-CN" altLang="en-US" sz="1400"/>
              <a:pPr>
                <a:spcBef>
                  <a:spcPct val="0"/>
                </a:spcBef>
                <a:buClrTx/>
                <a:buSzTx/>
                <a:buFontTx/>
                <a:buNone/>
              </a:pPr>
              <a:t>53</a:t>
            </a:fld>
            <a:endParaRPr kumimoji="0" lang="en-US" altLang="zh-CN" sz="14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a16="http://schemas.microsoft.com/office/drawing/2014/main" id="{0F9ECF1E-4C61-0E48-ABCA-EAAA5BFB539C}"/>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95234" name="内容占位符 2">
            <a:extLst>
              <a:ext uri="{FF2B5EF4-FFF2-40B4-BE49-F238E27FC236}">
                <a16:creationId xmlns:a16="http://schemas.microsoft.com/office/drawing/2014/main" id="{A3B3ADE3-24B8-2A44-BAD9-912A820152A3}"/>
              </a:ext>
            </a:extLst>
          </p:cNvPr>
          <p:cNvSpPr>
            <a:spLocks noGrp="1" noChangeArrowheads="1"/>
          </p:cNvSpPr>
          <p:nvPr>
            <p:ph idx="1"/>
          </p:nvPr>
        </p:nvSpPr>
        <p:spPr>
          <a:xfrm>
            <a:off x="1943100" y="2133600"/>
            <a:ext cx="6591300" cy="579438"/>
          </a:xfrm>
        </p:spPr>
        <p:txBody>
          <a:bodyPr/>
          <a:lstStyle/>
          <a:p>
            <a:endParaRPr lang="zh-CN" altLang="en-US"/>
          </a:p>
        </p:txBody>
      </p:sp>
      <p:sp>
        <p:nvSpPr>
          <p:cNvPr id="4" name="文本框 3">
            <a:extLst>
              <a:ext uri="{FF2B5EF4-FFF2-40B4-BE49-F238E27FC236}">
                <a16:creationId xmlns:a16="http://schemas.microsoft.com/office/drawing/2014/main" id="{71942B6B-73F0-B442-A86A-F1DBB436465B}"/>
              </a:ext>
            </a:extLst>
          </p:cNvPr>
          <p:cNvSpPr txBox="1">
            <a:spLocks noRot="1" noChangeAspect="1" noMove="1" noResize="1" noEditPoints="1" noAdjustHandles="1" noChangeArrowheads="1" noChangeShapeType="1" noTextEdit="1"/>
          </p:cNvSpPr>
          <p:nvPr/>
        </p:nvSpPr>
        <p:spPr>
          <a:xfrm>
            <a:off x="276066" y="2091218"/>
            <a:ext cx="8739765" cy="646331"/>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grpSp>
        <p:nvGrpSpPr>
          <p:cNvPr id="53" name="组合 52">
            <a:extLst>
              <a:ext uri="{FF2B5EF4-FFF2-40B4-BE49-F238E27FC236}">
                <a16:creationId xmlns:a16="http://schemas.microsoft.com/office/drawing/2014/main" id="{A1D24004-AACF-4744-8E1B-ED2F7DF0ACBF}"/>
              </a:ext>
            </a:extLst>
          </p:cNvPr>
          <p:cNvGrpSpPr>
            <a:grpSpLocks/>
          </p:cNvGrpSpPr>
          <p:nvPr/>
        </p:nvGrpSpPr>
        <p:grpSpPr bwMode="auto">
          <a:xfrm>
            <a:off x="1865313" y="3798888"/>
            <a:ext cx="6062662" cy="614362"/>
            <a:chOff x="2243138" y="3871912"/>
            <a:chExt cx="6062662" cy="614363"/>
          </a:xfrm>
        </p:grpSpPr>
        <p:grpSp>
          <p:nvGrpSpPr>
            <p:cNvPr id="95270" name="组合 6">
              <a:extLst>
                <a:ext uri="{FF2B5EF4-FFF2-40B4-BE49-F238E27FC236}">
                  <a16:creationId xmlns:a16="http://schemas.microsoft.com/office/drawing/2014/main" id="{41F12485-216D-9D46-B4F2-1E00D56B2747}"/>
                </a:ext>
              </a:extLst>
            </p:cNvPr>
            <p:cNvGrpSpPr>
              <a:grpSpLocks/>
            </p:cNvGrpSpPr>
            <p:nvPr/>
          </p:nvGrpSpPr>
          <p:grpSpPr bwMode="auto">
            <a:xfrm>
              <a:off x="2243138" y="3886200"/>
              <a:ext cx="614362" cy="600075"/>
              <a:chOff x="2471738" y="4457700"/>
              <a:chExt cx="614362" cy="600075"/>
            </a:xfrm>
          </p:grpSpPr>
          <p:sp>
            <p:nvSpPr>
              <p:cNvPr id="5" name="椭圆 4">
                <a:extLst>
                  <a:ext uri="{FF2B5EF4-FFF2-40B4-BE49-F238E27FC236}">
                    <a16:creationId xmlns:a16="http://schemas.microsoft.com/office/drawing/2014/main" id="{CC522B16-D9E4-174C-9D0A-6DD26FE44B85}"/>
                  </a:ext>
                </a:extLst>
              </p:cNvPr>
              <p:cNvSpPr/>
              <p:nvPr/>
            </p:nvSpPr>
            <p:spPr>
              <a:xfrm>
                <a:off x="2471738" y="4457699"/>
                <a:ext cx="614362"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6" name="矩形 5">
                <a:extLst>
                  <a:ext uri="{FF2B5EF4-FFF2-40B4-BE49-F238E27FC236}">
                    <a16:creationId xmlns:a16="http://schemas.microsoft.com/office/drawing/2014/main" id="{7958F235-1520-4E44-9E98-1AF164102FC5}"/>
                  </a:ext>
                </a:extLst>
              </p:cNvPr>
              <p:cNvSpPr>
                <a:spLocks noRot="1" noChangeAspect="1" noMove="1" noResize="1" noEditPoints="1" noAdjustHandles="1" noChangeArrowheads="1" noChangeShapeType="1" noTextEdit="1"/>
              </p:cNvSpPr>
              <p:nvPr/>
            </p:nvSpPr>
            <p:spPr>
              <a:xfrm>
                <a:off x="2557213" y="4544495"/>
                <a:ext cx="471988" cy="369332"/>
              </a:xfrm>
              <a:prstGeom prst="rect">
                <a:avLst/>
              </a:prstGeom>
              <a:blipFill rotWithShape="0">
                <a:blip r:embed="rId3"/>
                <a:stretch>
                  <a:fillRect b="-1667"/>
                </a:stretch>
              </a:blipFill>
            </p:spPr>
            <p:txBody>
              <a:bodyPr/>
              <a:lstStyle/>
              <a:p>
                <a:pPr>
                  <a:defRPr/>
                </a:pPr>
                <a:r>
                  <a:rPr lang="en-US">
                    <a:noFill/>
                    <a:latin typeface="Times New Roman" charset="0"/>
                    <a:ea typeface="SimSun" charset="-122"/>
                  </a:rPr>
                  <a:t> </a:t>
                </a:r>
              </a:p>
            </p:txBody>
          </p:sp>
        </p:grpSp>
        <p:grpSp>
          <p:nvGrpSpPr>
            <p:cNvPr id="95271" name="组合 7">
              <a:extLst>
                <a:ext uri="{FF2B5EF4-FFF2-40B4-BE49-F238E27FC236}">
                  <a16:creationId xmlns:a16="http://schemas.microsoft.com/office/drawing/2014/main" id="{4D5166D3-1C2C-5E48-97D4-FB96B1F45019}"/>
                </a:ext>
              </a:extLst>
            </p:cNvPr>
            <p:cNvGrpSpPr>
              <a:grpSpLocks/>
            </p:cNvGrpSpPr>
            <p:nvPr/>
          </p:nvGrpSpPr>
          <p:grpSpPr bwMode="auto">
            <a:xfrm>
              <a:off x="3228975" y="3886199"/>
              <a:ext cx="614362" cy="600075"/>
              <a:chOff x="2471738" y="4457700"/>
              <a:chExt cx="614362" cy="600075"/>
            </a:xfrm>
          </p:grpSpPr>
          <p:sp>
            <p:nvSpPr>
              <p:cNvPr id="9" name="椭圆 8">
                <a:extLst>
                  <a:ext uri="{FF2B5EF4-FFF2-40B4-BE49-F238E27FC236}">
                    <a16:creationId xmlns:a16="http://schemas.microsoft.com/office/drawing/2014/main" id="{A94A0100-3D22-CE41-A711-6C68AC88E315}"/>
                  </a:ext>
                </a:extLst>
              </p:cNvPr>
              <p:cNvSpPr/>
              <p:nvPr/>
            </p:nvSpPr>
            <p:spPr>
              <a:xfrm>
                <a:off x="2471738" y="4457700"/>
                <a:ext cx="614363"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10" name="矩形 9">
                <a:extLst>
                  <a:ext uri="{FF2B5EF4-FFF2-40B4-BE49-F238E27FC236}">
                    <a16:creationId xmlns:a16="http://schemas.microsoft.com/office/drawing/2014/main" id="{27E6711E-9F93-804D-9136-DDC353FC765B}"/>
                  </a:ext>
                </a:extLst>
              </p:cNvPr>
              <p:cNvSpPr>
                <a:spLocks noRot="1" noChangeAspect="1" noMove="1" noResize="1" noEditPoints="1" noAdjustHandles="1" noChangeArrowheads="1" noChangeShapeType="1" noTextEdit="1"/>
              </p:cNvSpPr>
              <p:nvPr/>
            </p:nvSpPr>
            <p:spPr>
              <a:xfrm>
                <a:off x="2557213" y="4544495"/>
                <a:ext cx="471989" cy="369332"/>
              </a:xfrm>
              <a:prstGeom prst="rect">
                <a:avLst/>
              </a:prstGeom>
              <a:blipFill rotWithShape="0">
                <a:blip r:embed="rId4"/>
                <a:stretch>
                  <a:fillRect b="-1667"/>
                </a:stretch>
              </a:blipFill>
            </p:spPr>
            <p:txBody>
              <a:bodyPr/>
              <a:lstStyle/>
              <a:p>
                <a:pPr>
                  <a:defRPr/>
                </a:pPr>
                <a:r>
                  <a:rPr lang="en-US">
                    <a:noFill/>
                    <a:latin typeface="Times New Roman" charset="0"/>
                    <a:ea typeface="SimSun" charset="-122"/>
                  </a:rPr>
                  <a:t> </a:t>
                </a:r>
              </a:p>
            </p:txBody>
          </p:sp>
        </p:grpSp>
        <p:grpSp>
          <p:nvGrpSpPr>
            <p:cNvPr id="95272" name="组合 13">
              <a:extLst>
                <a:ext uri="{FF2B5EF4-FFF2-40B4-BE49-F238E27FC236}">
                  <a16:creationId xmlns:a16="http://schemas.microsoft.com/office/drawing/2014/main" id="{6B723E50-E5A7-1344-9BB5-8084B0C93E26}"/>
                </a:ext>
              </a:extLst>
            </p:cNvPr>
            <p:cNvGrpSpPr>
              <a:grpSpLocks/>
            </p:cNvGrpSpPr>
            <p:nvPr/>
          </p:nvGrpSpPr>
          <p:grpSpPr bwMode="auto">
            <a:xfrm>
              <a:off x="4500563" y="3871913"/>
              <a:ext cx="614362" cy="600075"/>
              <a:chOff x="2471738" y="4457700"/>
              <a:chExt cx="614362" cy="600075"/>
            </a:xfrm>
          </p:grpSpPr>
          <p:sp>
            <p:nvSpPr>
              <p:cNvPr id="15" name="椭圆 14">
                <a:extLst>
                  <a:ext uri="{FF2B5EF4-FFF2-40B4-BE49-F238E27FC236}">
                    <a16:creationId xmlns:a16="http://schemas.microsoft.com/office/drawing/2014/main" id="{BB222AC3-7CF4-7942-ACF9-1953514983AD}"/>
                  </a:ext>
                </a:extLst>
              </p:cNvPr>
              <p:cNvSpPr/>
              <p:nvPr/>
            </p:nvSpPr>
            <p:spPr>
              <a:xfrm>
                <a:off x="2471738" y="4457699"/>
                <a:ext cx="614362"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16" name="矩形 15">
                <a:extLst>
                  <a:ext uri="{FF2B5EF4-FFF2-40B4-BE49-F238E27FC236}">
                    <a16:creationId xmlns:a16="http://schemas.microsoft.com/office/drawing/2014/main" id="{E485876D-4616-A741-9E1F-63833FB0DA5C}"/>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5"/>
                <a:stretch>
                  <a:fillRect/>
                </a:stretch>
              </a:blipFill>
            </p:spPr>
            <p:txBody>
              <a:bodyPr/>
              <a:lstStyle/>
              <a:p>
                <a:pPr>
                  <a:defRPr/>
                </a:pPr>
                <a:r>
                  <a:rPr lang="en-US">
                    <a:noFill/>
                    <a:latin typeface="Times New Roman" charset="0"/>
                    <a:ea typeface="SimSun" charset="-122"/>
                  </a:rPr>
                  <a:t> </a:t>
                </a:r>
              </a:p>
            </p:txBody>
          </p:sp>
        </p:grpSp>
        <p:grpSp>
          <p:nvGrpSpPr>
            <p:cNvPr id="95273" name="组合 16">
              <a:extLst>
                <a:ext uri="{FF2B5EF4-FFF2-40B4-BE49-F238E27FC236}">
                  <a16:creationId xmlns:a16="http://schemas.microsoft.com/office/drawing/2014/main" id="{FB672337-919B-3B4A-8654-CD9F3D6816E3}"/>
                </a:ext>
              </a:extLst>
            </p:cNvPr>
            <p:cNvGrpSpPr>
              <a:grpSpLocks/>
            </p:cNvGrpSpPr>
            <p:nvPr/>
          </p:nvGrpSpPr>
          <p:grpSpPr bwMode="auto">
            <a:xfrm>
              <a:off x="5486400" y="3871912"/>
              <a:ext cx="614362" cy="600075"/>
              <a:chOff x="2471738" y="4457700"/>
              <a:chExt cx="614362" cy="600075"/>
            </a:xfrm>
          </p:grpSpPr>
          <p:sp>
            <p:nvSpPr>
              <p:cNvPr id="18" name="椭圆 17">
                <a:extLst>
                  <a:ext uri="{FF2B5EF4-FFF2-40B4-BE49-F238E27FC236}">
                    <a16:creationId xmlns:a16="http://schemas.microsoft.com/office/drawing/2014/main" id="{B4A5F0E4-B38F-8345-B2DA-865F48AE84E0}"/>
                  </a:ext>
                </a:extLst>
              </p:cNvPr>
              <p:cNvSpPr/>
              <p:nvPr/>
            </p:nvSpPr>
            <p:spPr>
              <a:xfrm>
                <a:off x="2471738" y="4457700"/>
                <a:ext cx="614363"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19" name="矩形 18">
                <a:extLst>
                  <a:ext uri="{FF2B5EF4-FFF2-40B4-BE49-F238E27FC236}">
                    <a16:creationId xmlns:a16="http://schemas.microsoft.com/office/drawing/2014/main" id="{913855AC-A3BE-C747-97B1-B68AF2E8C018}"/>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6"/>
                <a:stretch>
                  <a:fillRect/>
                </a:stretch>
              </a:blipFill>
            </p:spPr>
            <p:txBody>
              <a:bodyPr/>
              <a:lstStyle/>
              <a:p>
                <a:pPr>
                  <a:defRPr/>
                </a:pPr>
                <a:r>
                  <a:rPr lang="en-US">
                    <a:noFill/>
                    <a:latin typeface="Times New Roman" charset="0"/>
                    <a:ea typeface="SimSun" charset="-122"/>
                  </a:rPr>
                  <a:t> </a:t>
                </a:r>
              </a:p>
            </p:txBody>
          </p:sp>
        </p:grpSp>
        <p:grpSp>
          <p:nvGrpSpPr>
            <p:cNvPr id="95274" name="组合 19">
              <a:extLst>
                <a:ext uri="{FF2B5EF4-FFF2-40B4-BE49-F238E27FC236}">
                  <a16:creationId xmlns:a16="http://schemas.microsoft.com/office/drawing/2014/main" id="{1C926C38-C212-7649-8F4F-3C851B38B056}"/>
                </a:ext>
              </a:extLst>
            </p:cNvPr>
            <p:cNvGrpSpPr>
              <a:grpSpLocks/>
            </p:cNvGrpSpPr>
            <p:nvPr/>
          </p:nvGrpSpPr>
          <p:grpSpPr bwMode="auto">
            <a:xfrm>
              <a:off x="6705601" y="3886199"/>
              <a:ext cx="614362" cy="600075"/>
              <a:chOff x="2471738" y="4457700"/>
              <a:chExt cx="614362" cy="600075"/>
            </a:xfrm>
          </p:grpSpPr>
          <p:sp>
            <p:nvSpPr>
              <p:cNvPr id="21" name="椭圆 20">
                <a:extLst>
                  <a:ext uri="{FF2B5EF4-FFF2-40B4-BE49-F238E27FC236}">
                    <a16:creationId xmlns:a16="http://schemas.microsoft.com/office/drawing/2014/main" id="{5CAF7588-B426-7643-9ADB-0EABD8BB58FD}"/>
                  </a:ext>
                </a:extLst>
              </p:cNvPr>
              <p:cNvSpPr/>
              <p:nvPr/>
            </p:nvSpPr>
            <p:spPr>
              <a:xfrm>
                <a:off x="2471737" y="4457700"/>
                <a:ext cx="614363"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22" name="矩形 21">
                <a:extLst>
                  <a:ext uri="{FF2B5EF4-FFF2-40B4-BE49-F238E27FC236}">
                    <a16:creationId xmlns:a16="http://schemas.microsoft.com/office/drawing/2014/main" id="{661BA2BA-5CFC-A841-A038-FCE46EBD5763}"/>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7"/>
                <a:stretch>
                  <a:fillRect b="-1667"/>
                </a:stretch>
              </a:blipFill>
            </p:spPr>
            <p:txBody>
              <a:bodyPr/>
              <a:lstStyle/>
              <a:p>
                <a:pPr>
                  <a:defRPr/>
                </a:pPr>
                <a:r>
                  <a:rPr lang="en-US">
                    <a:noFill/>
                    <a:latin typeface="Times New Roman" charset="0"/>
                    <a:ea typeface="SimSun" charset="-122"/>
                  </a:rPr>
                  <a:t> </a:t>
                </a:r>
              </a:p>
            </p:txBody>
          </p:sp>
        </p:grpSp>
        <p:grpSp>
          <p:nvGrpSpPr>
            <p:cNvPr id="95275" name="组合 22">
              <a:extLst>
                <a:ext uri="{FF2B5EF4-FFF2-40B4-BE49-F238E27FC236}">
                  <a16:creationId xmlns:a16="http://schemas.microsoft.com/office/drawing/2014/main" id="{5D05976E-77BD-AD4B-9E76-A0395ED2A4EB}"/>
                </a:ext>
              </a:extLst>
            </p:cNvPr>
            <p:cNvGrpSpPr>
              <a:grpSpLocks/>
            </p:cNvGrpSpPr>
            <p:nvPr/>
          </p:nvGrpSpPr>
          <p:grpSpPr bwMode="auto">
            <a:xfrm>
              <a:off x="7691438" y="3886198"/>
              <a:ext cx="614362" cy="600075"/>
              <a:chOff x="2471738" y="4457700"/>
              <a:chExt cx="614362" cy="600075"/>
            </a:xfrm>
          </p:grpSpPr>
          <p:sp>
            <p:nvSpPr>
              <p:cNvPr id="24" name="椭圆 23">
                <a:extLst>
                  <a:ext uri="{FF2B5EF4-FFF2-40B4-BE49-F238E27FC236}">
                    <a16:creationId xmlns:a16="http://schemas.microsoft.com/office/drawing/2014/main" id="{E8A7A121-290B-804E-9EE9-BF34A8CD457B}"/>
                  </a:ext>
                </a:extLst>
              </p:cNvPr>
              <p:cNvSpPr/>
              <p:nvPr/>
            </p:nvSpPr>
            <p:spPr>
              <a:xfrm>
                <a:off x="2471738" y="4457701"/>
                <a:ext cx="614362" cy="600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25" name="矩形 24">
                <a:extLst>
                  <a:ext uri="{FF2B5EF4-FFF2-40B4-BE49-F238E27FC236}">
                    <a16:creationId xmlns:a16="http://schemas.microsoft.com/office/drawing/2014/main" id="{8AA23708-8D50-7A40-890C-69D3922E731A}"/>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8"/>
                <a:stretch>
                  <a:fillRect b="-1667"/>
                </a:stretch>
              </a:blipFill>
            </p:spPr>
            <p:txBody>
              <a:bodyPr/>
              <a:lstStyle/>
              <a:p>
                <a:pPr>
                  <a:defRPr/>
                </a:pPr>
                <a:r>
                  <a:rPr lang="en-US">
                    <a:noFill/>
                    <a:latin typeface="Times New Roman" charset="0"/>
                    <a:ea typeface="SimSun" charset="-122"/>
                  </a:rPr>
                  <a:t> </a:t>
                </a:r>
              </a:p>
            </p:txBody>
          </p:sp>
        </p:grpSp>
        <p:cxnSp>
          <p:nvCxnSpPr>
            <p:cNvPr id="48" name="直接连接符 47">
              <a:extLst>
                <a:ext uri="{FF2B5EF4-FFF2-40B4-BE49-F238E27FC236}">
                  <a16:creationId xmlns:a16="http://schemas.microsoft.com/office/drawing/2014/main" id="{2B6720CF-AAB8-0A4E-9962-D240755C4499}"/>
                </a:ext>
              </a:extLst>
            </p:cNvPr>
            <p:cNvCxnSpPr>
              <a:stCxn id="5" idx="6"/>
              <a:endCxn id="9" idx="2"/>
            </p:cNvCxnSpPr>
            <p:nvPr/>
          </p:nvCxnSpPr>
          <p:spPr>
            <a:xfrm flipV="1">
              <a:off x="2857500" y="4186238"/>
              <a:ext cx="3714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BA5FF6A-87F7-9B4A-9806-24DDE9996515}"/>
                </a:ext>
              </a:extLst>
            </p:cNvPr>
            <p:cNvCxnSpPr>
              <a:stCxn id="15" idx="6"/>
              <a:endCxn id="18" idx="2"/>
            </p:cNvCxnSpPr>
            <p:nvPr/>
          </p:nvCxnSpPr>
          <p:spPr>
            <a:xfrm flipV="1">
              <a:off x="5114925" y="4171949"/>
              <a:ext cx="3714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92A43E3-75A2-3B46-952B-6C7CDE7849B9}"/>
                </a:ext>
              </a:extLst>
            </p:cNvPr>
            <p:cNvCxnSpPr>
              <a:stCxn id="21" idx="6"/>
              <a:endCxn id="24" idx="2"/>
            </p:cNvCxnSpPr>
            <p:nvPr/>
          </p:nvCxnSpPr>
          <p:spPr>
            <a:xfrm flipV="1">
              <a:off x="7319963" y="4186238"/>
              <a:ext cx="3714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86D20F49-0B60-6C40-9D90-9C1AFC93238D}"/>
              </a:ext>
            </a:extLst>
          </p:cNvPr>
          <p:cNvGrpSpPr>
            <a:grpSpLocks/>
          </p:cNvGrpSpPr>
          <p:nvPr/>
        </p:nvGrpSpPr>
        <p:grpSpPr bwMode="auto">
          <a:xfrm>
            <a:off x="2316163" y="4933950"/>
            <a:ext cx="2168525" cy="1420813"/>
            <a:chOff x="1480240" y="4901236"/>
            <a:chExt cx="2168734" cy="1420981"/>
          </a:xfrm>
        </p:grpSpPr>
        <p:grpSp>
          <p:nvGrpSpPr>
            <p:cNvPr id="95258" name="组合 30">
              <a:extLst>
                <a:ext uri="{FF2B5EF4-FFF2-40B4-BE49-F238E27FC236}">
                  <a16:creationId xmlns:a16="http://schemas.microsoft.com/office/drawing/2014/main" id="{B8798DDE-1765-A646-9884-5ABA9770FF35}"/>
                </a:ext>
              </a:extLst>
            </p:cNvPr>
            <p:cNvGrpSpPr>
              <a:grpSpLocks/>
            </p:cNvGrpSpPr>
            <p:nvPr/>
          </p:nvGrpSpPr>
          <p:grpSpPr bwMode="auto">
            <a:xfrm>
              <a:off x="1480240" y="5722142"/>
              <a:ext cx="848373" cy="600075"/>
              <a:chOff x="3786439" y="5082351"/>
              <a:chExt cx="848373" cy="600075"/>
            </a:xfrm>
          </p:grpSpPr>
          <p:sp>
            <p:nvSpPr>
              <p:cNvPr id="27" name="矩形 26">
                <a:extLst>
                  <a:ext uri="{FF2B5EF4-FFF2-40B4-BE49-F238E27FC236}">
                    <a16:creationId xmlns:a16="http://schemas.microsoft.com/office/drawing/2014/main" id="{68705E39-81B3-BB43-BE62-C9C35BDE1EBB}"/>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9"/>
                <a:stretch>
                  <a:fillRect b="-1667"/>
                </a:stretch>
              </a:blipFill>
            </p:spPr>
            <p:txBody>
              <a:bodyPr/>
              <a:lstStyle/>
              <a:p>
                <a:pPr>
                  <a:defRPr/>
                </a:pPr>
                <a:r>
                  <a:rPr lang="en-US">
                    <a:noFill/>
                    <a:latin typeface="Times New Roman" charset="0"/>
                    <a:ea typeface="SimSun" charset="-122"/>
                  </a:rPr>
                  <a:t> </a:t>
                </a:r>
              </a:p>
            </p:txBody>
          </p:sp>
          <p:sp>
            <p:nvSpPr>
              <p:cNvPr id="29" name="椭圆 28">
                <a:extLst>
                  <a:ext uri="{FF2B5EF4-FFF2-40B4-BE49-F238E27FC236}">
                    <a16:creationId xmlns:a16="http://schemas.microsoft.com/office/drawing/2014/main" id="{ABF6F868-E110-B74E-9B9E-10D724C41234}"/>
                  </a:ext>
                </a:extLst>
              </p:cNvPr>
              <p:cNvSpPr/>
              <p:nvPr/>
            </p:nvSpPr>
            <p:spPr>
              <a:xfrm>
                <a:off x="3892811" y="5082280"/>
                <a:ext cx="614422"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95259" name="组合 31">
              <a:extLst>
                <a:ext uri="{FF2B5EF4-FFF2-40B4-BE49-F238E27FC236}">
                  <a16:creationId xmlns:a16="http://schemas.microsoft.com/office/drawing/2014/main" id="{2EE436B9-C246-6345-8F15-B493399CAAD5}"/>
                </a:ext>
              </a:extLst>
            </p:cNvPr>
            <p:cNvGrpSpPr>
              <a:grpSpLocks/>
            </p:cNvGrpSpPr>
            <p:nvPr/>
          </p:nvGrpSpPr>
          <p:grpSpPr bwMode="auto">
            <a:xfrm>
              <a:off x="2800601" y="5705957"/>
              <a:ext cx="848373" cy="600075"/>
              <a:chOff x="3786439" y="5082351"/>
              <a:chExt cx="848373" cy="600075"/>
            </a:xfrm>
          </p:grpSpPr>
          <p:sp>
            <p:nvSpPr>
              <p:cNvPr id="33" name="矩形 32">
                <a:extLst>
                  <a:ext uri="{FF2B5EF4-FFF2-40B4-BE49-F238E27FC236}">
                    <a16:creationId xmlns:a16="http://schemas.microsoft.com/office/drawing/2014/main" id="{54A70552-4222-9F48-8FDC-5C94EFC68422}"/>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0"/>
                <a:stretch>
                  <a:fillRect/>
                </a:stretch>
              </a:blipFill>
            </p:spPr>
            <p:txBody>
              <a:bodyPr/>
              <a:lstStyle/>
              <a:p>
                <a:pPr>
                  <a:defRPr/>
                </a:pPr>
                <a:r>
                  <a:rPr lang="en-US">
                    <a:noFill/>
                    <a:latin typeface="Times New Roman" charset="0"/>
                    <a:ea typeface="SimSun" charset="-122"/>
                  </a:rPr>
                  <a:t> </a:t>
                </a:r>
              </a:p>
            </p:txBody>
          </p:sp>
          <p:sp>
            <p:nvSpPr>
              <p:cNvPr id="34" name="椭圆 33">
                <a:extLst>
                  <a:ext uri="{FF2B5EF4-FFF2-40B4-BE49-F238E27FC236}">
                    <a16:creationId xmlns:a16="http://schemas.microsoft.com/office/drawing/2014/main" id="{400423B5-2CF3-F044-BE22-E6050CF50BEF}"/>
                  </a:ext>
                </a:extLst>
              </p:cNvPr>
              <p:cNvSpPr/>
              <p:nvPr/>
            </p:nvSpPr>
            <p:spPr>
              <a:xfrm>
                <a:off x="3893377" y="5082588"/>
                <a:ext cx="614422"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95260" name="组合 34">
              <a:extLst>
                <a:ext uri="{FF2B5EF4-FFF2-40B4-BE49-F238E27FC236}">
                  <a16:creationId xmlns:a16="http://schemas.microsoft.com/office/drawing/2014/main" id="{DF6E7205-DDF0-D149-975F-45AF30487ED8}"/>
                </a:ext>
              </a:extLst>
            </p:cNvPr>
            <p:cNvGrpSpPr>
              <a:grpSpLocks/>
            </p:cNvGrpSpPr>
            <p:nvPr/>
          </p:nvGrpSpPr>
          <p:grpSpPr bwMode="auto">
            <a:xfrm>
              <a:off x="2140420" y="4901236"/>
              <a:ext cx="848373" cy="600075"/>
              <a:chOff x="3786439" y="5082351"/>
              <a:chExt cx="848373" cy="600075"/>
            </a:xfrm>
          </p:grpSpPr>
          <p:sp>
            <p:nvSpPr>
              <p:cNvPr id="36" name="矩形 35">
                <a:extLst>
                  <a:ext uri="{FF2B5EF4-FFF2-40B4-BE49-F238E27FC236}">
                    <a16:creationId xmlns:a16="http://schemas.microsoft.com/office/drawing/2014/main" id="{B78083B6-69FF-2B4F-A245-CDBA98FF40C0}"/>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1"/>
                <a:stretch>
                  <a:fillRect/>
                </a:stretch>
              </a:blipFill>
            </p:spPr>
            <p:txBody>
              <a:bodyPr/>
              <a:lstStyle/>
              <a:p>
                <a:pPr>
                  <a:defRPr/>
                </a:pPr>
                <a:r>
                  <a:rPr lang="en-US">
                    <a:noFill/>
                    <a:latin typeface="Times New Roman" charset="0"/>
                    <a:ea typeface="SimSun" charset="-122"/>
                  </a:rPr>
                  <a:t> </a:t>
                </a:r>
              </a:p>
            </p:txBody>
          </p:sp>
          <p:sp>
            <p:nvSpPr>
              <p:cNvPr id="37" name="椭圆 36">
                <a:extLst>
                  <a:ext uri="{FF2B5EF4-FFF2-40B4-BE49-F238E27FC236}">
                    <a16:creationId xmlns:a16="http://schemas.microsoft.com/office/drawing/2014/main" id="{1C805E7D-0DC4-CD43-84DC-5FD976315918}"/>
                  </a:ext>
                </a:extLst>
              </p:cNvPr>
              <p:cNvSpPr/>
              <p:nvPr/>
            </p:nvSpPr>
            <p:spPr>
              <a:xfrm>
                <a:off x="3893095" y="5082351"/>
                <a:ext cx="614422"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55" name="直接连接符 54">
              <a:extLst>
                <a:ext uri="{FF2B5EF4-FFF2-40B4-BE49-F238E27FC236}">
                  <a16:creationId xmlns:a16="http://schemas.microsoft.com/office/drawing/2014/main" id="{C47B1EB7-F550-3642-B4C2-A1122A9EA2DB}"/>
                </a:ext>
              </a:extLst>
            </p:cNvPr>
            <p:cNvCxnSpPr>
              <a:stCxn id="37" idx="3"/>
              <a:endCxn id="29" idx="7"/>
            </p:cNvCxnSpPr>
            <p:nvPr/>
          </p:nvCxnSpPr>
          <p:spPr>
            <a:xfrm flipH="1">
              <a:off x="2112126" y="5414060"/>
              <a:ext cx="225447" cy="39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4353B3E-B089-154D-84A0-B9B5530A3899}"/>
                </a:ext>
              </a:extLst>
            </p:cNvPr>
            <p:cNvCxnSpPr>
              <a:stCxn id="37" idx="5"/>
              <a:endCxn id="34" idx="1"/>
            </p:cNvCxnSpPr>
            <p:nvPr/>
          </p:nvCxnSpPr>
          <p:spPr>
            <a:xfrm>
              <a:off x="2771001" y="5414060"/>
              <a:ext cx="227035" cy="3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CD8DFD6-3EBF-AA49-8745-2731F090BF36}"/>
                </a:ext>
              </a:extLst>
            </p:cNvPr>
            <p:cNvCxnSpPr>
              <a:stCxn id="29" idx="6"/>
              <a:endCxn id="34" idx="2"/>
            </p:cNvCxnSpPr>
            <p:nvPr/>
          </p:nvCxnSpPr>
          <p:spPr>
            <a:xfrm flipV="1">
              <a:off x="2201034" y="6006267"/>
              <a:ext cx="706505" cy="1587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5364D16B-453C-A543-AB83-70BD557708FF}"/>
              </a:ext>
            </a:extLst>
          </p:cNvPr>
          <p:cNvGrpSpPr>
            <a:grpSpLocks/>
          </p:cNvGrpSpPr>
          <p:nvPr/>
        </p:nvGrpSpPr>
        <p:grpSpPr bwMode="auto">
          <a:xfrm>
            <a:off x="5146675" y="4933950"/>
            <a:ext cx="2168525" cy="1420813"/>
            <a:chOff x="5486985" y="4978568"/>
            <a:chExt cx="2168734" cy="1420981"/>
          </a:xfrm>
        </p:grpSpPr>
        <p:grpSp>
          <p:nvGrpSpPr>
            <p:cNvPr id="95246" name="组合 37">
              <a:extLst>
                <a:ext uri="{FF2B5EF4-FFF2-40B4-BE49-F238E27FC236}">
                  <a16:creationId xmlns:a16="http://schemas.microsoft.com/office/drawing/2014/main" id="{9F71F242-579E-864E-B4A8-ADC2BD8C1D94}"/>
                </a:ext>
              </a:extLst>
            </p:cNvPr>
            <p:cNvGrpSpPr>
              <a:grpSpLocks/>
            </p:cNvGrpSpPr>
            <p:nvPr/>
          </p:nvGrpSpPr>
          <p:grpSpPr bwMode="auto">
            <a:xfrm>
              <a:off x="5486985" y="5799474"/>
              <a:ext cx="848373" cy="600075"/>
              <a:chOff x="3786439" y="5082351"/>
              <a:chExt cx="848373" cy="600075"/>
            </a:xfrm>
          </p:grpSpPr>
          <p:sp>
            <p:nvSpPr>
              <p:cNvPr id="39" name="矩形 38">
                <a:extLst>
                  <a:ext uri="{FF2B5EF4-FFF2-40B4-BE49-F238E27FC236}">
                    <a16:creationId xmlns:a16="http://schemas.microsoft.com/office/drawing/2014/main" id="{DCEA939A-4E94-064C-AA7B-B5F648613E99}"/>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2"/>
                <a:stretch>
                  <a:fillRect b="-1667"/>
                </a:stretch>
              </a:blipFill>
            </p:spPr>
            <p:txBody>
              <a:bodyPr/>
              <a:lstStyle/>
              <a:p>
                <a:pPr>
                  <a:defRPr/>
                </a:pPr>
                <a:r>
                  <a:rPr lang="en-US">
                    <a:noFill/>
                    <a:latin typeface="Times New Roman" charset="0"/>
                    <a:ea typeface="SimSun" charset="-122"/>
                  </a:rPr>
                  <a:t> </a:t>
                </a:r>
              </a:p>
            </p:txBody>
          </p:sp>
          <p:sp>
            <p:nvSpPr>
              <p:cNvPr id="40" name="椭圆 39">
                <a:extLst>
                  <a:ext uri="{FF2B5EF4-FFF2-40B4-BE49-F238E27FC236}">
                    <a16:creationId xmlns:a16="http://schemas.microsoft.com/office/drawing/2014/main" id="{A9A45B57-A49B-9C41-A4A0-44DAEBC710D3}"/>
                  </a:ext>
                </a:extLst>
              </p:cNvPr>
              <p:cNvSpPr/>
              <p:nvPr/>
            </p:nvSpPr>
            <p:spPr>
              <a:xfrm>
                <a:off x="3892812" y="5082280"/>
                <a:ext cx="614421"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95247" name="组合 40">
              <a:extLst>
                <a:ext uri="{FF2B5EF4-FFF2-40B4-BE49-F238E27FC236}">
                  <a16:creationId xmlns:a16="http://schemas.microsoft.com/office/drawing/2014/main" id="{966BC6A0-2E8F-FF40-957A-515E5D29987F}"/>
                </a:ext>
              </a:extLst>
            </p:cNvPr>
            <p:cNvGrpSpPr>
              <a:grpSpLocks/>
            </p:cNvGrpSpPr>
            <p:nvPr/>
          </p:nvGrpSpPr>
          <p:grpSpPr bwMode="auto">
            <a:xfrm>
              <a:off x="6807346" y="5783289"/>
              <a:ext cx="848373" cy="600075"/>
              <a:chOff x="3786439" y="5082351"/>
              <a:chExt cx="848373" cy="600075"/>
            </a:xfrm>
          </p:grpSpPr>
          <p:sp>
            <p:nvSpPr>
              <p:cNvPr id="42" name="矩形 41">
                <a:extLst>
                  <a:ext uri="{FF2B5EF4-FFF2-40B4-BE49-F238E27FC236}">
                    <a16:creationId xmlns:a16="http://schemas.microsoft.com/office/drawing/2014/main" id="{1963A9EC-8C69-B645-B675-8F64FF72EB9E}"/>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3"/>
                <a:stretch>
                  <a:fillRect/>
                </a:stretch>
              </a:blipFill>
            </p:spPr>
            <p:txBody>
              <a:bodyPr/>
              <a:lstStyle/>
              <a:p>
                <a:pPr>
                  <a:defRPr/>
                </a:pPr>
                <a:r>
                  <a:rPr lang="en-US">
                    <a:noFill/>
                    <a:latin typeface="Times New Roman" charset="0"/>
                    <a:ea typeface="SimSun" charset="-122"/>
                  </a:rPr>
                  <a:t> </a:t>
                </a:r>
              </a:p>
            </p:txBody>
          </p:sp>
          <p:sp>
            <p:nvSpPr>
              <p:cNvPr id="43" name="椭圆 42">
                <a:extLst>
                  <a:ext uri="{FF2B5EF4-FFF2-40B4-BE49-F238E27FC236}">
                    <a16:creationId xmlns:a16="http://schemas.microsoft.com/office/drawing/2014/main" id="{FEFFB3C0-5B1C-724C-AFEB-5D41575086A9}"/>
                  </a:ext>
                </a:extLst>
              </p:cNvPr>
              <p:cNvSpPr/>
              <p:nvPr/>
            </p:nvSpPr>
            <p:spPr>
              <a:xfrm>
                <a:off x="3893378" y="5082588"/>
                <a:ext cx="614421"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95248" name="组合 43">
              <a:extLst>
                <a:ext uri="{FF2B5EF4-FFF2-40B4-BE49-F238E27FC236}">
                  <a16:creationId xmlns:a16="http://schemas.microsoft.com/office/drawing/2014/main" id="{B054B043-AF15-9F41-97F3-18929DFEF327}"/>
                </a:ext>
              </a:extLst>
            </p:cNvPr>
            <p:cNvGrpSpPr>
              <a:grpSpLocks/>
            </p:cNvGrpSpPr>
            <p:nvPr/>
          </p:nvGrpSpPr>
          <p:grpSpPr bwMode="auto">
            <a:xfrm>
              <a:off x="6147165" y="4978568"/>
              <a:ext cx="848373" cy="600075"/>
              <a:chOff x="3786439" y="5082351"/>
              <a:chExt cx="848373" cy="600075"/>
            </a:xfrm>
          </p:grpSpPr>
          <p:sp>
            <p:nvSpPr>
              <p:cNvPr id="45" name="矩形 44">
                <a:extLst>
                  <a:ext uri="{FF2B5EF4-FFF2-40B4-BE49-F238E27FC236}">
                    <a16:creationId xmlns:a16="http://schemas.microsoft.com/office/drawing/2014/main" id="{D0F28112-527F-254E-B44E-F409F56629C0}"/>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4"/>
                <a:stretch>
                  <a:fillRect/>
                </a:stretch>
              </a:blipFill>
            </p:spPr>
            <p:txBody>
              <a:bodyPr/>
              <a:lstStyle/>
              <a:p>
                <a:pPr>
                  <a:defRPr/>
                </a:pPr>
                <a:r>
                  <a:rPr lang="en-US">
                    <a:noFill/>
                    <a:latin typeface="Times New Roman" charset="0"/>
                    <a:ea typeface="SimSun" charset="-122"/>
                  </a:rPr>
                  <a:t> </a:t>
                </a:r>
              </a:p>
            </p:txBody>
          </p:sp>
          <p:sp>
            <p:nvSpPr>
              <p:cNvPr id="46" name="椭圆 45">
                <a:extLst>
                  <a:ext uri="{FF2B5EF4-FFF2-40B4-BE49-F238E27FC236}">
                    <a16:creationId xmlns:a16="http://schemas.microsoft.com/office/drawing/2014/main" id="{C830068E-EBEC-8343-9160-3EB9DAFCD4AC}"/>
                  </a:ext>
                </a:extLst>
              </p:cNvPr>
              <p:cNvSpPr/>
              <p:nvPr/>
            </p:nvSpPr>
            <p:spPr>
              <a:xfrm>
                <a:off x="3893096" y="5082351"/>
                <a:ext cx="614421" cy="600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63" name="直接连接符 62">
              <a:extLst>
                <a:ext uri="{FF2B5EF4-FFF2-40B4-BE49-F238E27FC236}">
                  <a16:creationId xmlns:a16="http://schemas.microsoft.com/office/drawing/2014/main" id="{D4842AA4-047E-CA43-916F-62DA695890EF}"/>
                </a:ext>
              </a:extLst>
            </p:cNvPr>
            <p:cNvCxnSpPr>
              <a:stCxn id="46" idx="3"/>
              <a:endCxn id="40" idx="7"/>
            </p:cNvCxnSpPr>
            <p:nvPr/>
          </p:nvCxnSpPr>
          <p:spPr>
            <a:xfrm flipH="1">
              <a:off x="6118871" y="5491392"/>
              <a:ext cx="225447" cy="39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C9D02F0-66C6-CC4A-8AFF-2F01FAE4E64B}"/>
                </a:ext>
              </a:extLst>
            </p:cNvPr>
            <p:cNvCxnSpPr>
              <a:stCxn id="46" idx="5"/>
              <a:endCxn id="43" idx="1"/>
            </p:cNvCxnSpPr>
            <p:nvPr/>
          </p:nvCxnSpPr>
          <p:spPr>
            <a:xfrm>
              <a:off x="6777747" y="5491392"/>
              <a:ext cx="227034" cy="3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1363058-2596-F84C-816D-78D25A0FF0B5}"/>
                </a:ext>
              </a:extLst>
            </p:cNvPr>
            <p:cNvCxnSpPr>
              <a:stCxn id="40" idx="6"/>
              <a:endCxn id="43" idx="2"/>
            </p:cNvCxnSpPr>
            <p:nvPr/>
          </p:nvCxnSpPr>
          <p:spPr>
            <a:xfrm flipV="1">
              <a:off x="6207779" y="6083599"/>
              <a:ext cx="706506" cy="1587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0" name="直接连接符 69">
            <a:extLst>
              <a:ext uri="{FF2B5EF4-FFF2-40B4-BE49-F238E27FC236}">
                <a16:creationId xmlns:a16="http://schemas.microsoft.com/office/drawing/2014/main" id="{7C56C152-9498-7B4E-8561-5B7736D0D27F}"/>
              </a:ext>
            </a:extLst>
          </p:cNvPr>
          <p:cNvCxnSpPr>
            <a:stCxn id="5" idx="4"/>
            <a:endCxn id="29" idx="0"/>
          </p:cNvCxnSpPr>
          <p:nvPr/>
        </p:nvCxnSpPr>
        <p:spPr>
          <a:xfrm>
            <a:off x="2173288" y="4413250"/>
            <a:ext cx="557212" cy="134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FC26C9D-7470-0840-9850-B1419E06C081}"/>
              </a:ext>
            </a:extLst>
          </p:cNvPr>
          <p:cNvCxnSpPr>
            <a:stCxn id="5" idx="5"/>
            <a:endCxn id="40" idx="0"/>
          </p:cNvCxnSpPr>
          <p:nvPr/>
        </p:nvCxnSpPr>
        <p:spPr>
          <a:xfrm>
            <a:off x="2389188" y="4325938"/>
            <a:ext cx="3170237" cy="1428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FDD67F5-5002-8E4B-A71F-8B09799E840C}"/>
              </a:ext>
            </a:extLst>
          </p:cNvPr>
          <p:cNvCxnSpPr>
            <a:stCxn id="37" idx="7"/>
            <a:endCxn id="18" idx="3"/>
          </p:cNvCxnSpPr>
          <p:nvPr/>
        </p:nvCxnSpPr>
        <p:spPr>
          <a:xfrm flipV="1">
            <a:off x="3608388" y="4311650"/>
            <a:ext cx="1590675" cy="709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29EA688-8DD0-FF47-A59F-6D74ADF4B107}"/>
              </a:ext>
            </a:extLst>
          </p:cNvPr>
          <p:cNvCxnSpPr>
            <a:stCxn id="34" idx="7"/>
            <a:endCxn id="21" idx="3"/>
          </p:cNvCxnSpPr>
          <p:nvPr/>
        </p:nvCxnSpPr>
        <p:spPr>
          <a:xfrm flipV="1">
            <a:off x="4268788" y="4325938"/>
            <a:ext cx="2149475" cy="1500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AAD3791-AF2C-FB42-9152-BE7FDD7BCA15}"/>
              </a:ext>
            </a:extLst>
          </p:cNvPr>
          <p:cNvCxnSpPr>
            <a:stCxn id="15" idx="5"/>
            <a:endCxn id="46" idx="1"/>
          </p:cNvCxnSpPr>
          <p:nvPr/>
        </p:nvCxnSpPr>
        <p:spPr>
          <a:xfrm>
            <a:off x="4646613" y="4311650"/>
            <a:ext cx="1355725" cy="709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398C9B1-EFDD-E448-8BC3-95D7EA676B41}"/>
              </a:ext>
            </a:extLst>
          </p:cNvPr>
          <p:cNvCxnSpPr>
            <a:stCxn id="43" idx="7"/>
            <a:endCxn id="24" idx="4"/>
          </p:cNvCxnSpPr>
          <p:nvPr/>
        </p:nvCxnSpPr>
        <p:spPr>
          <a:xfrm flipV="1">
            <a:off x="7097713" y="4413250"/>
            <a:ext cx="523875" cy="1412875"/>
          </a:xfrm>
          <a:prstGeom prst="line">
            <a:avLst/>
          </a:prstGeom>
        </p:spPr>
        <p:style>
          <a:lnRef idx="1">
            <a:schemeClr val="accent1"/>
          </a:lnRef>
          <a:fillRef idx="0">
            <a:schemeClr val="accent1"/>
          </a:fillRef>
          <a:effectRef idx="0">
            <a:schemeClr val="accent1"/>
          </a:effectRef>
          <a:fontRef idx="minor">
            <a:schemeClr val="tx1"/>
          </a:fontRef>
        </p:style>
      </p:cxnSp>
      <p:sp>
        <p:nvSpPr>
          <p:cNvPr id="95245" name="Slide Number Placeholder 10">
            <a:extLst>
              <a:ext uri="{FF2B5EF4-FFF2-40B4-BE49-F238E27FC236}">
                <a16:creationId xmlns:a16="http://schemas.microsoft.com/office/drawing/2014/main" id="{9E092833-A641-4340-8A21-9EA8CAFB7CD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AD8BBB-8A12-9343-B03F-091DA0AE5564}" type="slidenum">
              <a:rPr kumimoji="0" lang="zh-CN" altLang="en-US" sz="1400"/>
              <a:pPr>
                <a:spcBef>
                  <a:spcPct val="0"/>
                </a:spcBef>
                <a:buClrTx/>
                <a:buSzTx/>
                <a:buFontTx/>
                <a:buNone/>
              </a:pPr>
              <a:t>54</a:t>
            </a:fld>
            <a:endParaRPr kumimoji="0"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500"/>
                                  </p:stCondLst>
                                  <p:childTnLst>
                                    <p:set>
                                      <p:cBhvr>
                                        <p:cTn id="21" dur="1" fill="hold">
                                          <p:stCondLst>
                                            <p:cond delay="0"/>
                                          </p:stCondLst>
                                        </p:cTn>
                                        <p:tgtEl>
                                          <p:spTgt spid="74"/>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nodeType="afterEffect">
                                  <p:stCondLst>
                                    <p:cond delay="500"/>
                                  </p:stCondLst>
                                  <p:childTnLst>
                                    <p:set>
                                      <p:cBhvr>
                                        <p:cTn id="24" dur="1" fill="hold">
                                          <p:stCondLst>
                                            <p:cond delay="0"/>
                                          </p:stCondLst>
                                        </p:cTn>
                                        <p:tgtEl>
                                          <p:spTgt spid="76"/>
                                        </p:tgtEl>
                                        <p:attrNameLst>
                                          <p:attrName>style.visibility</p:attrName>
                                        </p:attrNameLst>
                                      </p:cBhvr>
                                      <p:to>
                                        <p:strVal val="visible"/>
                                      </p:to>
                                    </p:set>
                                  </p:childTnLst>
                                </p:cTn>
                              </p:par>
                            </p:childTnLst>
                          </p:cTn>
                        </p:par>
                        <p:par>
                          <p:cTn id="25" fill="hold" nodeType="afterGroup">
                            <p:stCondLst>
                              <p:cond delay="1000"/>
                            </p:stCondLst>
                            <p:childTnLst>
                              <p:par>
                                <p:cTn id="26" presetID="1" presetClass="entr" presetSubtype="0" fill="hold" nodeType="afterEffect">
                                  <p:stCondLst>
                                    <p:cond delay="500"/>
                                  </p:stCondLst>
                                  <p:childTnLst>
                                    <p:set>
                                      <p:cBhvr>
                                        <p:cTn id="27" dur="1" fill="hold">
                                          <p:stCondLst>
                                            <p:cond delay="0"/>
                                          </p:stCondLst>
                                        </p:cTn>
                                        <p:tgtEl>
                                          <p:spTgt spid="72"/>
                                        </p:tgtEl>
                                        <p:attrNameLst>
                                          <p:attrName>style.visibility</p:attrName>
                                        </p:attrNameLst>
                                      </p:cBhvr>
                                      <p:to>
                                        <p:strVal val="visible"/>
                                      </p:to>
                                    </p:set>
                                  </p:childTnLst>
                                </p:cTn>
                              </p:par>
                            </p:childTnLst>
                          </p:cTn>
                        </p:par>
                        <p:par>
                          <p:cTn id="28" fill="hold" nodeType="afterGroup">
                            <p:stCondLst>
                              <p:cond delay="1500"/>
                            </p:stCondLst>
                            <p:childTnLst>
                              <p:par>
                                <p:cTn id="29" presetID="1" presetClass="entr" presetSubtype="0" fill="hold" nodeType="afterEffect">
                                  <p:stCondLst>
                                    <p:cond delay="500"/>
                                  </p:stCondLst>
                                  <p:childTnLst>
                                    <p:set>
                                      <p:cBhvr>
                                        <p:cTn id="30" dur="1" fill="hold">
                                          <p:stCondLst>
                                            <p:cond delay="0"/>
                                          </p:stCondLst>
                                        </p:cTn>
                                        <p:tgtEl>
                                          <p:spTgt spid="7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nodeType="afterEffect">
                                  <p:stCondLst>
                                    <p:cond delay="500"/>
                                  </p:stCondLst>
                                  <p:childTnLst>
                                    <p:set>
                                      <p:cBhvr>
                                        <p:cTn id="33"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a:extLst>
              <a:ext uri="{FF2B5EF4-FFF2-40B4-BE49-F238E27FC236}">
                <a16:creationId xmlns:a16="http://schemas.microsoft.com/office/drawing/2014/main" id="{8FA3BD3B-8A0B-1C4B-8403-B2EFB09AD78C}"/>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4" name="文本框 3">
            <a:extLst>
              <a:ext uri="{FF2B5EF4-FFF2-40B4-BE49-F238E27FC236}">
                <a16:creationId xmlns:a16="http://schemas.microsoft.com/office/drawing/2014/main" id="{3CC36E59-5DEF-5344-9128-3E17B6F69883}"/>
              </a:ext>
            </a:extLst>
          </p:cNvPr>
          <p:cNvSpPr txBox="1">
            <a:spLocks noRot="1" noChangeAspect="1" noMove="1" noResize="1" noEditPoints="1" noAdjustHandles="1" noChangeArrowheads="1" noChangeShapeType="1" noTextEdit="1"/>
          </p:cNvSpPr>
          <p:nvPr/>
        </p:nvSpPr>
        <p:spPr>
          <a:xfrm>
            <a:off x="1150937" y="3443638"/>
            <a:ext cx="6591985" cy="2323713"/>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sp>
        <p:nvSpPr>
          <p:cNvPr id="6" name="文本框 5">
            <a:extLst>
              <a:ext uri="{FF2B5EF4-FFF2-40B4-BE49-F238E27FC236}">
                <a16:creationId xmlns:a16="http://schemas.microsoft.com/office/drawing/2014/main" id="{9C30F671-F477-314F-8DCE-B205378D1BB3}"/>
              </a:ext>
            </a:extLst>
          </p:cNvPr>
          <p:cNvSpPr txBox="1">
            <a:spLocks noRot="1" noChangeAspect="1" noMove="1" noResize="1" noEditPoints="1" noAdjustHandles="1" noChangeArrowheads="1" noChangeShapeType="1" noTextEdit="1"/>
          </p:cNvSpPr>
          <p:nvPr/>
        </p:nvSpPr>
        <p:spPr>
          <a:xfrm>
            <a:off x="1150938" y="1989729"/>
            <a:ext cx="6591985" cy="1415772"/>
          </a:xfrm>
          <a:prstGeom prst="rect">
            <a:avLst/>
          </a:prstGeom>
          <a:blipFill rotWithShape="0">
            <a:blip r:embed="rId3"/>
            <a:stretch>
              <a:fillRect/>
            </a:stretch>
          </a:blipFill>
        </p:spPr>
        <p:txBody>
          <a:bodyPr/>
          <a:lstStyle/>
          <a:p>
            <a:pPr>
              <a:defRPr/>
            </a:pPr>
            <a:r>
              <a:rPr lang="en-US">
                <a:noFill/>
                <a:latin typeface="Times New Roman" charset="0"/>
                <a:ea typeface="SimSun" charset="-122"/>
              </a:rPr>
              <a:t> </a:t>
            </a:r>
          </a:p>
        </p:txBody>
      </p:sp>
      <p:sp>
        <p:nvSpPr>
          <p:cNvPr id="96261" name="Slide Number Placeholder 4">
            <a:extLst>
              <a:ext uri="{FF2B5EF4-FFF2-40B4-BE49-F238E27FC236}">
                <a16:creationId xmlns:a16="http://schemas.microsoft.com/office/drawing/2014/main" id="{05F57E62-7CF4-E84D-9212-0FB308BA4A9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B93FC44-83A4-AF44-B4DD-731DE57BB5C8}" type="slidenum">
              <a:rPr kumimoji="0" lang="zh-CN" altLang="en-US" sz="1400"/>
              <a:pPr>
                <a:spcBef>
                  <a:spcPct val="0"/>
                </a:spcBef>
                <a:buClrTx/>
                <a:buSzTx/>
                <a:buFontTx/>
                <a:buNone/>
              </a:pPr>
              <a:t>55</a:t>
            </a:fld>
            <a:endParaRPr kumimoji="0" lang="en-US" altLang="zh-CN" sz="1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a:extLst>
              <a:ext uri="{FF2B5EF4-FFF2-40B4-BE49-F238E27FC236}">
                <a16:creationId xmlns:a16="http://schemas.microsoft.com/office/drawing/2014/main" id="{2D284AE2-D751-314D-88F9-FAAC1FDA03EC}"/>
              </a:ext>
            </a:extLst>
          </p:cNvPr>
          <p:cNvSpPr>
            <a:spLocks noGrp="1" noChangeArrowheads="1"/>
          </p:cNvSpPr>
          <p:nvPr>
            <p:ph type="title"/>
          </p:nvPr>
        </p:nvSpPr>
        <p:spPr/>
        <p:txBody>
          <a:bodyPr/>
          <a:lstStyle/>
          <a:p>
            <a:r>
              <a:rPr lang="zh-CN" altLang="en-US"/>
              <a:t>顶点覆盖问题</a:t>
            </a:r>
            <a:r>
              <a:rPr lang="en-US" altLang="zh-CN"/>
              <a:t>(VC)</a:t>
            </a:r>
            <a:endParaRPr lang="zh-CN" altLang="en-US"/>
          </a:p>
        </p:txBody>
      </p:sp>
      <p:sp>
        <p:nvSpPr>
          <p:cNvPr id="5" name="文本框 4">
            <a:extLst>
              <a:ext uri="{FF2B5EF4-FFF2-40B4-BE49-F238E27FC236}">
                <a16:creationId xmlns:a16="http://schemas.microsoft.com/office/drawing/2014/main" id="{04D54060-FE77-1542-B848-5AF5486F3E42}"/>
              </a:ext>
            </a:extLst>
          </p:cNvPr>
          <p:cNvSpPr txBox="1">
            <a:spLocks noChangeArrowheads="1"/>
          </p:cNvSpPr>
          <p:nvPr/>
        </p:nvSpPr>
        <p:spPr bwMode="auto">
          <a:xfrm>
            <a:off x="1060450" y="1960563"/>
            <a:ext cx="7473950" cy="1200150"/>
          </a:xfrm>
          <a:prstGeom prst="rect">
            <a:avLst/>
          </a:prstGeom>
          <a:gradFill rotWithShape="1">
            <a:gsLst>
              <a:gs pos="0">
                <a:srgbClr val="EBFFF9"/>
              </a:gs>
              <a:gs pos="64999">
                <a:srgbClr val="D0FFF0"/>
              </a:gs>
              <a:gs pos="100000">
                <a:srgbClr val="BDFFEB"/>
              </a:gs>
            </a:gsLst>
            <a:lin ang="5400000" scaled="1"/>
          </a:gradFill>
          <a:ln w="9525">
            <a:solidFill>
              <a:srgbClr val="A4EBCD"/>
            </a:solidFill>
            <a:miter lim="800000"/>
            <a:headEnd/>
            <a:tailEnd/>
          </a:ln>
          <a:effectLst>
            <a:outerShdw blurRad="40000" dist="20000" dir="5400000" rotWithShape="0">
              <a:srgbClr val="808080">
                <a:alpha val="37999"/>
              </a:srgbClr>
            </a:outerShdw>
          </a:effec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ClrTx/>
              <a:buSzTx/>
              <a:buFontTx/>
              <a:buNone/>
            </a:pPr>
            <a:r>
              <a:rPr kumimoji="0" lang="zh-CN" altLang="en-US" sz="2400">
                <a:solidFill>
                  <a:srgbClr val="000000"/>
                </a:solidFill>
              </a:rPr>
              <a:t>证明：</a:t>
            </a:r>
            <a:r>
              <a:rPr kumimoji="0" lang="en-US" altLang="zh-CN" sz="2400">
                <a:solidFill>
                  <a:srgbClr val="000000"/>
                </a:solidFill>
              </a:rPr>
              <a:t>F</a:t>
            </a:r>
            <a:r>
              <a:rPr kumimoji="0" lang="zh-CN" altLang="en-US" sz="2400">
                <a:solidFill>
                  <a:srgbClr val="000000"/>
                </a:solidFill>
              </a:rPr>
              <a:t>是可满足的当且仅当</a:t>
            </a:r>
            <a:r>
              <a:rPr kumimoji="0" lang="en-US" altLang="zh-CN" sz="2400">
                <a:solidFill>
                  <a:srgbClr val="000000"/>
                </a:solidFill>
              </a:rPr>
              <a:t>G</a:t>
            </a:r>
            <a:r>
              <a:rPr kumimoji="0" lang="zh-CN" altLang="en-US" sz="2400">
                <a:solidFill>
                  <a:srgbClr val="000000"/>
                </a:solidFill>
              </a:rPr>
              <a:t>有顶点数不超过</a:t>
            </a:r>
            <a:r>
              <a:rPr kumimoji="0" lang="en-US" altLang="zh-CN" sz="2400">
                <a:solidFill>
                  <a:srgbClr val="000000"/>
                </a:solidFill>
              </a:rPr>
              <a:t>K</a:t>
            </a:r>
            <a:r>
              <a:rPr kumimoji="0" lang="zh-CN" altLang="en-US" sz="2400">
                <a:solidFill>
                  <a:srgbClr val="000000"/>
                </a:solidFill>
              </a:rPr>
              <a:t>的顶点覆盖</a:t>
            </a:r>
            <a:r>
              <a:rPr kumimoji="0" lang="en-US" altLang="zh-CN" sz="2400">
                <a:solidFill>
                  <a:srgbClr val="000000"/>
                </a:solidFill>
              </a:rPr>
              <a:t>V’</a:t>
            </a:r>
            <a:r>
              <a:rPr kumimoji="0" lang="zh-CN" altLang="en-US" sz="2400">
                <a:solidFill>
                  <a:srgbClr val="000000"/>
                </a:solidFill>
              </a:rPr>
              <a:t>。</a:t>
            </a:r>
          </a:p>
        </p:txBody>
      </p:sp>
      <p:sp>
        <p:nvSpPr>
          <p:cNvPr id="7" name="文本框 6">
            <a:extLst>
              <a:ext uri="{FF2B5EF4-FFF2-40B4-BE49-F238E27FC236}">
                <a16:creationId xmlns:a16="http://schemas.microsoft.com/office/drawing/2014/main" id="{222C41E5-FBB1-894D-BE83-11B8566BC185}"/>
              </a:ext>
            </a:extLst>
          </p:cNvPr>
          <p:cNvSpPr txBox="1">
            <a:spLocks noRot="1" noChangeAspect="1" noMove="1" noResize="1" noEditPoints="1" noAdjustHandles="1" noChangeArrowheads="1" noChangeShapeType="1" noTextEdit="1"/>
          </p:cNvSpPr>
          <p:nvPr/>
        </p:nvSpPr>
        <p:spPr>
          <a:xfrm>
            <a:off x="1942412" y="3300053"/>
            <a:ext cx="6591985" cy="3174331"/>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sp>
        <p:nvSpPr>
          <p:cNvPr id="97286" name="Slide Number Placeholder 5">
            <a:extLst>
              <a:ext uri="{FF2B5EF4-FFF2-40B4-BE49-F238E27FC236}">
                <a16:creationId xmlns:a16="http://schemas.microsoft.com/office/drawing/2014/main" id="{603BB0D5-26DC-2E4A-BDF7-7F99B704C1A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FE3B2A-0223-CA4C-A63F-5F2283CE6D54}" type="slidenum">
              <a:rPr kumimoji="0" lang="zh-CN" altLang="en-US" sz="1400"/>
              <a:pPr>
                <a:spcBef>
                  <a:spcPct val="0"/>
                </a:spcBef>
                <a:buClrTx/>
                <a:buSzTx/>
                <a:buFontTx/>
                <a:buNone/>
              </a:pPr>
              <a:t>56</a:t>
            </a:fld>
            <a:endParaRPr kumimoji="0" lang="en-US" altLang="zh-CN" sz="1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6CAEEA-7CA9-564A-920A-20FE6CA6CC9D}"/>
              </a:ext>
            </a:extLst>
          </p:cNvPr>
          <p:cNvSpPr>
            <a:spLocks noGrp="1"/>
          </p:cNvSpPr>
          <p:nvPr>
            <p:ph type="sldNum" sz="quarter" idx="11"/>
          </p:nvPr>
        </p:nvSpPr>
        <p:spPr/>
        <p:txBody>
          <a:bodyPr/>
          <a:lstStyle/>
          <a:p>
            <a:fld id="{E896C2B6-86CE-1A49-8136-FF57B487B31B}" type="slidenum">
              <a:rPr lang="zh-CN" altLang="en-US" smtClean="0"/>
              <a:pPr/>
              <a:t>57</a:t>
            </a:fld>
            <a:endParaRPr lang="en-US" altLang="zh-CN"/>
          </a:p>
        </p:txBody>
      </p:sp>
      <p:grpSp>
        <p:nvGrpSpPr>
          <p:cNvPr id="5" name="组合 63">
            <a:extLst>
              <a:ext uri="{FF2B5EF4-FFF2-40B4-BE49-F238E27FC236}">
                <a16:creationId xmlns:a16="http://schemas.microsoft.com/office/drawing/2014/main" id="{1CE6287E-2F43-0F42-837D-488A1D41CE95}"/>
              </a:ext>
            </a:extLst>
          </p:cNvPr>
          <p:cNvGrpSpPr>
            <a:grpSpLocks/>
          </p:cNvGrpSpPr>
          <p:nvPr/>
        </p:nvGrpSpPr>
        <p:grpSpPr bwMode="auto">
          <a:xfrm>
            <a:off x="1607175" y="2320800"/>
            <a:ext cx="6592887" cy="3148012"/>
            <a:chOff x="-155313" y="1350087"/>
            <a:chExt cx="6593056" cy="3148021"/>
          </a:xfrm>
        </p:grpSpPr>
        <p:sp>
          <p:nvSpPr>
            <p:cNvPr id="6" name="矩形 7">
              <a:extLst>
                <a:ext uri="{FF2B5EF4-FFF2-40B4-BE49-F238E27FC236}">
                  <a16:creationId xmlns:a16="http://schemas.microsoft.com/office/drawing/2014/main" id="{272F4620-B109-5345-B942-861B9159408B}"/>
                </a:ext>
              </a:extLst>
            </p:cNvPr>
            <p:cNvSpPr>
              <a:spLocks noChangeArrowheads="1"/>
            </p:cNvSpPr>
            <p:nvPr/>
          </p:nvSpPr>
          <p:spPr bwMode="auto">
            <a:xfrm>
              <a:off x="-153726" y="1350087"/>
              <a:ext cx="6591469" cy="3148021"/>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solidFill>
                  <a:srgbClr val="000000"/>
                </a:solidFill>
              </a:endParaRPr>
            </a:p>
          </p:txBody>
        </p:sp>
        <p:grpSp>
          <p:nvGrpSpPr>
            <p:cNvPr id="7" name="组合 8">
              <a:extLst>
                <a:ext uri="{FF2B5EF4-FFF2-40B4-BE49-F238E27FC236}">
                  <a16:creationId xmlns:a16="http://schemas.microsoft.com/office/drawing/2014/main" id="{49170908-5B13-1949-8E4D-669D133BE70D}"/>
                </a:ext>
              </a:extLst>
            </p:cNvPr>
            <p:cNvGrpSpPr>
              <a:grpSpLocks/>
            </p:cNvGrpSpPr>
            <p:nvPr/>
          </p:nvGrpSpPr>
          <p:grpSpPr bwMode="auto">
            <a:xfrm>
              <a:off x="149260" y="1855886"/>
              <a:ext cx="6062662" cy="2556211"/>
              <a:chOff x="2243138" y="3871912"/>
              <a:chExt cx="6062662" cy="2556211"/>
            </a:xfrm>
          </p:grpSpPr>
          <p:grpSp>
            <p:nvGrpSpPr>
              <p:cNvPr id="9" name="组合 9">
                <a:extLst>
                  <a:ext uri="{FF2B5EF4-FFF2-40B4-BE49-F238E27FC236}">
                    <a16:creationId xmlns:a16="http://schemas.microsoft.com/office/drawing/2014/main" id="{30C005DB-4B14-BE4D-98FA-447C6FB13E5A}"/>
                  </a:ext>
                </a:extLst>
              </p:cNvPr>
              <p:cNvGrpSpPr>
                <a:grpSpLocks/>
              </p:cNvGrpSpPr>
              <p:nvPr/>
            </p:nvGrpSpPr>
            <p:grpSpPr bwMode="auto">
              <a:xfrm>
                <a:off x="2243138" y="3871912"/>
                <a:ext cx="6062662" cy="614363"/>
                <a:chOff x="2243138" y="3871912"/>
                <a:chExt cx="6062662" cy="614363"/>
              </a:xfrm>
            </p:grpSpPr>
            <p:grpSp>
              <p:nvGrpSpPr>
                <p:cNvPr id="42" name="组合 42">
                  <a:extLst>
                    <a:ext uri="{FF2B5EF4-FFF2-40B4-BE49-F238E27FC236}">
                      <a16:creationId xmlns:a16="http://schemas.microsoft.com/office/drawing/2014/main" id="{3F34DC3A-E50C-714A-A881-4E66E3A23388}"/>
                    </a:ext>
                  </a:extLst>
                </p:cNvPr>
                <p:cNvGrpSpPr>
                  <a:grpSpLocks/>
                </p:cNvGrpSpPr>
                <p:nvPr/>
              </p:nvGrpSpPr>
              <p:grpSpPr bwMode="auto">
                <a:xfrm>
                  <a:off x="2243138" y="3886200"/>
                  <a:ext cx="614362" cy="600075"/>
                  <a:chOff x="2471738" y="4457700"/>
                  <a:chExt cx="614362" cy="600075"/>
                </a:xfrm>
              </p:grpSpPr>
              <p:sp>
                <p:nvSpPr>
                  <p:cNvPr id="61" name="椭圆 61">
                    <a:extLst>
                      <a:ext uri="{FF2B5EF4-FFF2-40B4-BE49-F238E27FC236}">
                        <a16:creationId xmlns:a16="http://schemas.microsoft.com/office/drawing/2014/main" id="{2B52E492-5344-E242-9862-7DAD61DC2685}"/>
                      </a:ext>
                    </a:extLst>
                  </p:cNvPr>
                  <p:cNvSpPr/>
                  <p:nvPr/>
                </p:nvSpPr>
                <p:spPr>
                  <a:xfrm>
                    <a:off x="2471973" y="4458314"/>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62" name="矩形 62">
                    <a:extLst>
                      <a:ext uri="{FF2B5EF4-FFF2-40B4-BE49-F238E27FC236}">
                        <a16:creationId xmlns:a16="http://schemas.microsoft.com/office/drawing/2014/main" id="{32C3F89D-D673-734F-845E-60B589E9C65B}"/>
                      </a:ext>
                    </a:extLst>
                  </p:cNvPr>
                  <p:cNvSpPr>
                    <a:spLocks noRot="1" noChangeAspect="1" noMove="1" noResize="1" noEditPoints="1" noAdjustHandles="1" noChangeArrowheads="1" noChangeShapeType="1" noTextEdit="1"/>
                  </p:cNvSpPr>
                  <p:nvPr/>
                </p:nvSpPr>
                <p:spPr>
                  <a:xfrm>
                    <a:off x="2557213" y="4544495"/>
                    <a:ext cx="471988" cy="369332"/>
                  </a:xfrm>
                  <a:prstGeom prst="rect">
                    <a:avLst/>
                  </a:prstGeom>
                  <a:blipFill rotWithShape="0">
                    <a:blip r:embed="rId2"/>
                    <a:stretch>
                      <a:fillRect b="-1667"/>
                    </a:stretch>
                  </a:blipFill>
                </p:spPr>
                <p:txBody>
                  <a:bodyPr/>
                  <a:lstStyle/>
                  <a:p>
                    <a:pPr>
                      <a:defRPr/>
                    </a:pPr>
                    <a:r>
                      <a:rPr lang="en-US">
                        <a:noFill/>
                        <a:latin typeface="Times New Roman" charset="0"/>
                        <a:ea typeface="SimSun" charset="-122"/>
                      </a:rPr>
                      <a:t> </a:t>
                    </a:r>
                  </a:p>
                </p:txBody>
              </p:sp>
            </p:grpSp>
            <p:grpSp>
              <p:nvGrpSpPr>
                <p:cNvPr id="43" name="组合 43">
                  <a:extLst>
                    <a:ext uri="{FF2B5EF4-FFF2-40B4-BE49-F238E27FC236}">
                      <a16:creationId xmlns:a16="http://schemas.microsoft.com/office/drawing/2014/main" id="{DA4F2927-84D9-9342-A859-E6F781DF1CF0}"/>
                    </a:ext>
                  </a:extLst>
                </p:cNvPr>
                <p:cNvGrpSpPr>
                  <a:grpSpLocks/>
                </p:cNvGrpSpPr>
                <p:nvPr/>
              </p:nvGrpSpPr>
              <p:grpSpPr bwMode="auto">
                <a:xfrm>
                  <a:off x="3228975" y="3886199"/>
                  <a:ext cx="614362" cy="600075"/>
                  <a:chOff x="2471738" y="4457700"/>
                  <a:chExt cx="614362" cy="600075"/>
                </a:xfrm>
              </p:grpSpPr>
              <p:sp>
                <p:nvSpPr>
                  <p:cNvPr id="59" name="椭圆 59">
                    <a:extLst>
                      <a:ext uri="{FF2B5EF4-FFF2-40B4-BE49-F238E27FC236}">
                        <a16:creationId xmlns:a16="http://schemas.microsoft.com/office/drawing/2014/main" id="{A258C212-86C8-DD46-A1B7-23F552B24057}"/>
                      </a:ext>
                    </a:extLst>
                  </p:cNvPr>
                  <p:cNvSpPr/>
                  <p:nvPr/>
                </p:nvSpPr>
                <p:spPr>
                  <a:xfrm>
                    <a:off x="2471998" y="4458315"/>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60" name="矩形 60">
                    <a:extLst>
                      <a:ext uri="{FF2B5EF4-FFF2-40B4-BE49-F238E27FC236}">
                        <a16:creationId xmlns:a16="http://schemas.microsoft.com/office/drawing/2014/main" id="{685118DD-013F-0047-897B-0381E3B8E412}"/>
                      </a:ext>
                    </a:extLst>
                  </p:cNvPr>
                  <p:cNvSpPr>
                    <a:spLocks noRot="1" noChangeAspect="1" noMove="1" noResize="1" noEditPoints="1" noAdjustHandles="1" noChangeArrowheads="1" noChangeShapeType="1" noTextEdit="1"/>
                  </p:cNvSpPr>
                  <p:nvPr/>
                </p:nvSpPr>
                <p:spPr>
                  <a:xfrm>
                    <a:off x="2557213" y="4544495"/>
                    <a:ext cx="471989" cy="369332"/>
                  </a:xfrm>
                  <a:prstGeom prst="rect">
                    <a:avLst/>
                  </a:prstGeom>
                  <a:blipFill rotWithShape="0">
                    <a:blip r:embed="rId3"/>
                    <a:stretch>
                      <a:fillRect b="-1667"/>
                    </a:stretch>
                  </a:blipFill>
                </p:spPr>
                <p:txBody>
                  <a:bodyPr/>
                  <a:lstStyle/>
                  <a:p>
                    <a:pPr>
                      <a:defRPr/>
                    </a:pPr>
                    <a:r>
                      <a:rPr lang="en-US">
                        <a:noFill/>
                        <a:latin typeface="Times New Roman" charset="0"/>
                        <a:ea typeface="SimSun" charset="-122"/>
                      </a:rPr>
                      <a:t> </a:t>
                    </a:r>
                  </a:p>
                </p:txBody>
              </p:sp>
            </p:grpSp>
            <p:grpSp>
              <p:nvGrpSpPr>
                <p:cNvPr id="44" name="组合 44">
                  <a:extLst>
                    <a:ext uri="{FF2B5EF4-FFF2-40B4-BE49-F238E27FC236}">
                      <a16:creationId xmlns:a16="http://schemas.microsoft.com/office/drawing/2014/main" id="{E33E11F6-BF46-7B4D-A227-7906ACB0591C}"/>
                    </a:ext>
                  </a:extLst>
                </p:cNvPr>
                <p:cNvGrpSpPr>
                  <a:grpSpLocks/>
                </p:cNvGrpSpPr>
                <p:nvPr/>
              </p:nvGrpSpPr>
              <p:grpSpPr bwMode="auto">
                <a:xfrm>
                  <a:off x="4500563" y="3871913"/>
                  <a:ext cx="614362" cy="600075"/>
                  <a:chOff x="2471738" y="4457700"/>
                  <a:chExt cx="614362" cy="600075"/>
                </a:xfrm>
              </p:grpSpPr>
              <p:sp>
                <p:nvSpPr>
                  <p:cNvPr id="57" name="椭圆 57">
                    <a:extLst>
                      <a:ext uri="{FF2B5EF4-FFF2-40B4-BE49-F238E27FC236}">
                        <a16:creationId xmlns:a16="http://schemas.microsoft.com/office/drawing/2014/main" id="{909F70C2-AA07-1D42-BF5B-D412B81E05D0}"/>
                      </a:ext>
                    </a:extLst>
                  </p:cNvPr>
                  <p:cNvSpPr/>
                  <p:nvPr/>
                </p:nvSpPr>
                <p:spPr>
                  <a:xfrm>
                    <a:off x="2472031" y="4458313"/>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8" name="矩形 58">
                    <a:extLst>
                      <a:ext uri="{FF2B5EF4-FFF2-40B4-BE49-F238E27FC236}">
                        <a16:creationId xmlns:a16="http://schemas.microsoft.com/office/drawing/2014/main" id="{58C9326C-8E99-2440-8A1F-39D0F77948BE}"/>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4"/>
                    <a:stretch>
                      <a:fillRect/>
                    </a:stretch>
                  </a:blipFill>
                </p:spPr>
                <p:txBody>
                  <a:bodyPr/>
                  <a:lstStyle/>
                  <a:p>
                    <a:pPr>
                      <a:defRPr/>
                    </a:pPr>
                    <a:r>
                      <a:rPr lang="en-US">
                        <a:noFill/>
                        <a:latin typeface="Times New Roman" charset="0"/>
                        <a:ea typeface="SimSun" charset="-122"/>
                      </a:rPr>
                      <a:t> </a:t>
                    </a:r>
                  </a:p>
                </p:txBody>
              </p:sp>
            </p:grpSp>
            <p:grpSp>
              <p:nvGrpSpPr>
                <p:cNvPr id="45" name="组合 45">
                  <a:extLst>
                    <a:ext uri="{FF2B5EF4-FFF2-40B4-BE49-F238E27FC236}">
                      <a16:creationId xmlns:a16="http://schemas.microsoft.com/office/drawing/2014/main" id="{5370F674-B83B-234F-BBAC-330490BA4D34}"/>
                    </a:ext>
                  </a:extLst>
                </p:cNvPr>
                <p:cNvGrpSpPr>
                  <a:grpSpLocks/>
                </p:cNvGrpSpPr>
                <p:nvPr/>
              </p:nvGrpSpPr>
              <p:grpSpPr bwMode="auto">
                <a:xfrm>
                  <a:off x="5486400" y="3871912"/>
                  <a:ext cx="614362" cy="600075"/>
                  <a:chOff x="2471738" y="4457700"/>
                  <a:chExt cx="614362" cy="600075"/>
                </a:xfrm>
              </p:grpSpPr>
              <p:sp>
                <p:nvSpPr>
                  <p:cNvPr id="55" name="椭圆 55">
                    <a:extLst>
                      <a:ext uri="{FF2B5EF4-FFF2-40B4-BE49-F238E27FC236}">
                        <a16:creationId xmlns:a16="http://schemas.microsoft.com/office/drawing/2014/main" id="{8EEE9693-59C4-9F4E-8FA0-3779B2801E98}"/>
                      </a:ext>
                    </a:extLst>
                  </p:cNvPr>
                  <p:cNvSpPr/>
                  <p:nvPr/>
                </p:nvSpPr>
                <p:spPr>
                  <a:xfrm>
                    <a:off x="2472056" y="445831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6" name="矩形 56">
                    <a:extLst>
                      <a:ext uri="{FF2B5EF4-FFF2-40B4-BE49-F238E27FC236}">
                        <a16:creationId xmlns:a16="http://schemas.microsoft.com/office/drawing/2014/main" id="{24A3F687-6F83-E849-A313-FFE781628AE3}"/>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5"/>
                    <a:stretch>
                      <a:fillRect/>
                    </a:stretch>
                  </a:blipFill>
                </p:spPr>
                <p:txBody>
                  <a:bodyPr/>
                  <a:lstStyle/>
                  <a:p>
                    <a:pPr>
                      <a:defRPr/>
                    </a:pPr>
                    <a:r>
                      <a:rPr lang="en-US">
                        <a:noFill/>
                        <a:latin typeface="Times New Roman" charset="0"/>
                        <a:ea typeface="SimSun" charset="-122"/>
                      </a:rPr>
                      <a:t> </a:t>
                    </a:r>
                  </a:p>
                </p:txBody>
              </p:sp>
            </p:grpSp>
            <p:grpSp>
              <p:nvGrpSpPr>
                <p:cNvPr id="46" name="组合 46">
                  <a:extLst>
                    <a:ext uri="{FF2B5EF4-FFF2-40B4-BE49-F238E27FC236}">
                      <a16:creationId xmlns:a16="http://schemas.microsoft.com/office/drawing/2014/main" id="{E7A6B1BB-80D4-B645-8350-0EDE0936F09E}"/>
                    </a:ext>
                  </a:extLst>
                </p:cNvPr>
                <p:cNvGrpSpPr>
                  <a:grpSpLocks/>
                </p:cNvGrpSpPr>
                <p:nvPr/>
              </p:nvGrpSpPr>
              <p:grpSpPr bwMode="auto">
                <a:xfrm>
                  <a:off x="6705601" y="3886199"/>
                  <a:ext cx="614362" cy="600075"/>
                  <a:chOff x="2471738" y="4457700"/>
                  <a:chExt cx="614362" cy="600075"/>
                </a:xfrm>
              </p:grpSpPr>
              <p:sp>
                <p:nvSpPr>
                  <p:cNvPr id="53" name="椭圆 53">
                    <a:extLst>
                      <a:ext uri="{FF2B5EF4-FFF2-40B4-BE49-F238E27FC236}">
                        <a16:creationId xmlns:a16="http://schemas.microsoft.com/office/drawing/2014/main" id="{446CF979-C033-174F-935B-77A9915B7B0E}"/>
                      </a:ext>
                    </a:extLst>
                  </p:cNvPr>
                  <p:cNvSpPr/>
                  <p:nvPr/>
                </p:nvSpPr>
                <p:spPr>
                  <a:xfrm>
                    <a:off x="2472086" y="4458315"/>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4" name="矩形 54">
                    <a:extLst>
                      <a:ext uri="{FF2B5EF4-FFF2-40B4-BE49-F238E27FC236}">
                        <a16:creationId xmlns:a16="http://schemas.microsoft.com/office/drawing/2014/main" id="{D4BE9107-ECBE-1B4A-95CB-530C3F1C8B4E}"/>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6"/>
                    <a:stretch>
                      <a:fillRect b="-1667"/>
                    </a:stretch>
                  </a:blipFill>
                </p:spPr>
                <p:txBody>
                  <a:bodyPr/>
                  <a:lstStyle/>
                  <a:p>
                    <a:pPr>
                      <a:defRPr/>
                    </a:pPr>
                    <a:r>
                      <a:rPr lang="en-US">
                        <a:noFill/>
                        <a:latin typeface="Times New Roman" charset="0"/>
                        <a:ea typeface="SimSun" charset="-122"/>
                      </a:rPr>
                      <a:t> </a:t>
                    </a:r>
                  </a:p>
                </p:txBody>
              </p:sp>
            </p:grpSp>
            <p:grpSp>
              <p:nvGrpSpPr>
                <p:cNvPr id="47" name="组合 47">
                  <a:extLst>
                    <a:ext uri="{FF2B5EF4-FFF2-40B4-BE49-F238E27FC236}">
                      <a16:creationId xmlns:a16="http://schemas.microsoft.com/office/drawing/2014/main" id="{F07B712A-6D58-8D42-BCB3-1841E35D7C1E}"/>
                    </a:ext>
                  </a:extLst>
                </p:cNvPr>
                <p:cNvGrpSpPr>
                  <a:grpSpLocks/>
                </p:cNvGrpSpPr>
                <p:nvPr/>
              </p:nvGrpSpPr>
              <p:grpSpPr bwMode="auto">
                <a:xfrm>
                  <a:off x="7691438" y="3886198"/>
                  <a:ext cx="614362" cy="600075"/>
                  <a:chOff x="2471738" y="4457700"/>
                  <a:chExt cx="614362" cy="600075"/>
                </a:xfrm>
              </p:grpSpPr>
              <p:sp>
                <p:nvSpPr>
                  <p:cNvPr id="51" name="椭圆 51">
                    <a:extLst>
                      <a:ext uri="{FF2B5EF4-FFF2-40B4-BE49-F238E27FC236}">
                        <a16:creationId xmlns:a16="http://schemas.microsoft.com/office/drawing/2014/main" id="{DD0367A9-16D9-8F45-B124-A5529317C2C3}"/>
                      </a:ext>
                    </a:extLst>
                  </p:cNvPr>
                  <p:cNvSpPr/>
                  <p:nvPr/>
                </p:nvSpPr>
                <p:spPr>
                  <a:xfrm>
                    <a:off x="2472112" y="4458316"/>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2" name="矩形 52">
                    <a:extLst>
                      <a:ext uri="{FF2B5EF4-FFF2-40B4-BE49-F238E27FC236}">
                        <a16:creationId xmlns:a16="http://schemas.microsoft.com/office/drawing/2014/main" id="{6EF9A47B-CAB0-2C47-9D1C-2F2A8C0CD72F}"/>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7"/>
                    <a:stretch>
                      <a:fillRect b="-1667"/>
                    </a:stretch>
                  </a:blipFill>
                </p:spPr>
                <p:txBody>
                  <a:bodyPr/>
                  <a:lstStyle/>
                  <a:p>
                    <a:pPr>
                      <a:defRPr/>
                    </a:pPr>
                    <a:r>
                      <a:rPr lang="en-US">
                        <a:noFill/>
                        <a:latin typeface="Times New Roman" charset="0"/>
                        <a:ea typeface="SimSun" charset="-122"/>
                      </a:rPr>
                      <a:t> </a:t>
                    </a:r>
                  </a:p>
                </p:txBody>
              </p:sp>
            </p:grpSp>
            <p:cxnSp>
              <p:nvCxnSpPr>
                <p:cNvPr id="48" name="直接连接符 48">
                  <a:extLst>
                    <a:ext uri="{FF2B5EF4-FFF2-40B4-BE49-F238E27FC236}">
                      <a16:creationId xmlns:a16="http://schemas.microsoft.com/office/drawing/2014/main" id="{BB6B2EFC-9799-294F-B743-242A5F98E4AB}"/>
                    </a:ext>
                  </a:extLst>
                </p:cNvPr>
                <p:cNvCxnSpPr>
                  <a:stCxn id="61" idx="6"/>
                  <a:endCxn id="59" idx="2"/>
                </p:cNvCxnSpPr>
                <p:nvPr/>
              </p:nvCxnSpPr>
              <p:spPr>
                <a:xfrm flipV="1">
                  <a:off x="2857751" y="4186852"/>
                  <a:ext cx="371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9">
                  <a:extLst>
                    <a:ext uri="{FF2B5EF4-FFF2-40B4-BE49-F238E27FC236}">
                      <a16:creationId xmlns:a16="http://schemas.microsoft.com/office/drawing/2014/main" id="{D17D3E09-E6F2-9847-816F-7CE2FD306DAC}"/>
                    </a:ext>
                  </a:extLst>
                </p:cNvPr>
                <p:cNvCxnSpPr>
                  <a:stCxn id="57" idx="6"/>
                  <a:endCxn id="55" idx="2"/>
                </p:cNvCxnSpPr>
                <p:nvPr/>
              </p:nvCxnSpPr>
              <p:spPr>
                <a:xfrm flipV="1">
                  <a:off x="5115233" y="4172565"/>
                  <a:ext cx="371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50">
                  <a:extLst>
                    <a:ext uri="{FF2B5EF4-FFF2-40B4-BE49-F238E27FC236}">
                      <a16:creationId xmlns:a16="http://schemas.microsoft.com/office/drawing/2014/main" id="{8875F652-B52E-C64F-B10D-CD5755BFD646}"/>
                    </a:ext>
                  </a:extLst>
                </p:cNvPr>
                <p:cNvCxnSpPr>
                  <a:stCxn id="53" idx="6"/>
                  <a:endCxn id="51" idx="2"/>
                </p:cNvCxnSpPr>
                <p:nvPr/>
              </p:nvCxnSpPr>
              <p:spPr>
                <a:xfrm flipV="1">
                  <a:off x="7320328" y="4186852"/>
                  <a:ext cx="37148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10">
                <a:extLst>
                  <a:ext uri="{FF2B5EF4-FFF2-40B4-BE49-F238E27FC236}">
                    <a16:creationId xmlns:a16="http://schemas.microsoft.com/office/drawing/2014/main" id="{CAB2E236-1EED-2C42-8E0C-46A05E6E153E}"/>
                  </a:ext>
                </a:extLst>
              </p:cNvPr>
              <p:cNvGrpSpPr>
                <a:grpSpLocks/>
              </p:cNvGrpSpPr>
              <p:nvPr/>
            </p:nvGrpSpPr>
            <p:grpSpPr bwMode="auto">
              <a:xfrm>
                <a:off x="2694291" y="5007142"/>
                <a:ext cx="2168734" cy="1420981"/>
                <a:chOff x="1480240" y="4901236"/>
                <a:chExt cx="2168734" cy="1420981"/>
              </a:xfrm>
            </p:grpSpPr>
            <p:grpSp>
              <p:nvGrpSpPr>
                <p:cNvPr id="30" name="组合 30">
                  <a:extLst>
                    <a:ext uri="{FF2B5EF4-FFF2-40B4-BE49-F238E27FC236}">
                      <a16:creationId xmlns:a16="http://schemas.microsoft.com/office/drawing/2014/main" id="{F4E1D1F3-6C57-7E4F-A163-78BC7A802F67}"/>
                    </a:ext>
                  </a:extLst>
                </p:cNvPr>
                <p:cNvGrpSpPr>
                  <a:grpSpLocks/>
                </p:cNvGrpSpPr>
                <p:nvPr/>
              </p:nvGrpSpPr>
              <p:grpSpPr bwMode="auto">
                <a:xfrm>
                  <a:off x="1480240" y="5722142"/>
                  <a:ext cx="848373" cy="600075"/>
                  <a:chOff x="3786439" y="5082351"/>
                  <a:chExt cx="848373" cy="600075"/>
                </a:xfrm>
              </p:grpSpPr>
              <p:sp>
                <p:nvSpPr>
                  <p:cNvPr id="40" name="矩形 40">
                    <a:extLst>
                      <a:ext uri="{FF2B5EF4-FFF2-40B4-BE49-F238E27FC236}">
                        <a16:creationId xmlns:a16="http://schemas.microsoft.com/office/drawing/2014/main" id="{66B5A211-0D2B-4E46-94FD-D998ADBA756F}"/>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8"/>
                    <a:stretch>
                      <a:fillRect b="-1667"/>
                    </a:stretch>
                  </a:blipFill>
                </p:spPr>
                <p:txBody>
                  <a:bodyPr/>
                  <a:lstStyle/>
                  <a:p>
                    <a:pPr>
                      <a:defRPr/>
                    </a:pPr>
                    <a:r>
                      <a:rPr lang="en-US">
                        <a:noFill/>
                        <a:latin typeface="Times New Roman" charset="0"/>
                        <a:ea typeface="SimSun" charset="-122"/>
                      </a:rPr>
                      <a:t> </a:t>
                    </a:r>
                  </a:p>
                </p:txBody>
              </p:sp>
              <p:sp>
                <p:nvSpPr>
                  <p:cNvPr id="41" name="椭圆 41">
                    <a:extLst>
                      <a:ext uri="{FF2B5EF4-FFF2-40B4-BE49-F238E27FC236}">
                        <a16:creationId xmlns:a16="http://schemas.microsoft.com/office/drawing/2014/main" id="{B91AFF9F-065C-A74C-8072-A3A9103CDB20}"/>
                      </a:ext>
                    </a:extLst>
                  </p:cNvPr>
                  <p:cNvSpPr/>
                  <p:nvPr/>
                </p:nvSpPr>
                <p:spPr>
                  <a:xfrm>
                    <a:off x="3892748" y="508263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31" name="组合 31">
                  <a:extLst>
                    <a:ext uri="{FF2B5EF4-FFF2-40B4-BE49-F238E27FC236}">
                      <a16:creationId xmlns:a16="http://schemas.microsoft.com/office/drawing/2014/main" id="{358D7A61-7FA5-9245-A2FA-644503DABB93}"/>
                    </a:ext>
                  </a:extLst>
                </p:cNvPr>
                <p:cNvGrpSpPr>
                  <a:grpSpLocks/>
                </p:cNvGrpSpPr>
                <p:nvPr/>
              </p:nvGrpSpPr>
              <p:grpSpPr bwMode="auto">
                <a:xfrm>
                  <a:off x="2800601" y="5705957"/>
                  <a:ext cx="848373" cy="600075"/>
                  <a:chOff x="3786439" y="5082351"/>
                  <a:chExt cx="848373" cy="600075"/>
                </a:xfrm>
              </p:grpSpPr>
              <p:sp>
                <p:nvSpPr>
                  <p:cNvPr id="38" name="矩形 38">
                    <a:extLst>
                      <a:ext uri="{FF2B5EF4-FFF2-40B4-BE49-F238E27FC236}">
                        <a16:creationId xmlns:a16="http://schemas.microsoft.com/office/drawing/2014/main" id="{51EA283F-4BFC-7348-A363-681939CB79A9}"/>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9"/>
                    <a:stretch>
                      <a:fillRect/>
                    </a:stretch>
                  </a:blipFill>
                </p:spPr>
                <p:txBody>
                  <a:bodyPr/>
                  <a:lstStyle/>
                  <a:p>
                    <a:pPr>
                      <a:defRPr/>
                    </a:pPr>
                    <a:r>
                      <a:rPr lang="en-US">
                        <a:noFill/>
                        <a:latin typeface="Times New Roman" charset="0"/>
                        <a:ea typeface="SimSun" charset="-122"/>
                      </a:rPr>
                      <a:t> </a:t>
                    </a:r>
                  </a:p>
                </p:txBody>
              </p:sp>
              <p:sp>
                <p:nvSpPr>
                  <p:cNvPr id="39" name="椭圆 39">
                    <a:extLst>
                      <a:ext uri="{FF2B5EF4-FFF2-40B4-BE49-F238E27FC236}">
                        <a16:creationId xmlns:a16="http://schemas.microsoft.com/office/drawing/2014/main" id="{55FC2291-4A02-494D-A656-067E26E9435C}"/>
                      </a:ext>
                    </a:extLst>
                  </p:cNvPr>
                  <p:cNvSpPr/>
                  <p:nvPr/>
                </p:nvSpPr>
                <p:spPr>
                  <a:xfrm>
                    <a:off x="3893220" y="508294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32" name="组合 32">
                  <a:extLst>
                    <a:ext uri="{FF2B5EF4-FFF2-40B4-BE49-F238E27FC236}">
                      <a16:creationId xmlns:a16="http://schemas.microsoft.com/office/drawing/2014/main" id="{A42B06E4-D3DA-E34C-83B8-B1F33FAF5EE8}"/>
                    </a:ext>
                  </a:extLst>
                </p:cNvPr>
                <p:cNvGrpSpPr>
                  <a:grpSpLocks/>
                </p:cNvGrpSpPr>
                <p:nvPr/>
              </p:nvGrpSpPr>
              <p:grpSpPr bwMode="auto">
                <a:xfrm>
                  <a:off x="2140420" y="4901236"/>
                  <a:ext cx="848373" cy="600075"/>
                  <a:chOff x="3786439" y="5082351"/>
                  <a:chExt cx="848373" cy="600075"/>
                </a:xfrm>
              </p:grpSpPr>
              <p:sp>
                <p:nvSpPr>
                  <p:cNvPr id="36" name="矩形 36">
                    <a:extLst>
                      <a:ext uri="{FF2B5EF4-FFF2-40B4-BE49-F238E27FC236}">
                        <a16:creationId xmlns:a16="http://schemas.microsoft.com/office/drawing/2014/main" id="{48275A98-EA63-D14B-8324-B87CDF418B4E}"/>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0"/>
                    <a:stretch>
                      <a:fillRect/>
                    </a:stretch>
                  </a:blipFill>
                </p:spPr>
                <p:txBody>
                  <a:bodyPr/>
                  <a:lstStyle/>
                  <a:p>
                    <a:pPr>
                      <a:defRPr/>
                    </a:pPr>
                    <a:r>
                      <a:rPr lang="en-US">
                        <a:noFill/>
                        <a:latin typeface="Times New Roman" charset="0"/>
                        <a:ea typeface="SimSun" charset="-122"/>
                      </a:rPr>
                      <a:t> </a:t>
                    </a:r>
                  </a:p>
                </p:txBody>
              </p:sp>
              <p:sp>
                <p:nvSpPr>
                  <p:cNvPr id="37" name="椭圆 37">
                    <a:extLst>
                      <a:ext uri="{FF2B5EF4-FFF2-40B4-BE49-F238E27FC236}">
                        <a16:creationId xmlns:a16="http://schemas.microsoft.com/office/drawing/2014/main" id="{C20865C3-57ED-B443-9B0A-C627823E20CC}"/>
                      </a:ext>
                    </a:extLst>
                  </p:cNvPr>
                  <p:cNvSpPr/>
                  <p:nvPr/>
                </p:nvSpPr>
                <p:spPr>
                  <a:xfrm>
                    <a:off x="3892985" y="5082801"/>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33" name="直接连接符 33">
                  <a:extLst>
                    <a:ext uri="{FF2B5EF4-FFF2-40B4-BE49-F238E27FC236}">
                      <a16:creationId xmlns:a16="http://schemas.microsoft.com/office/drawing/2014/main" id="{F93276FA-14CE-5C41-BE58-78644FC7A77B}"/>
                    </a:ext>
                  </a:extLst>
                </p:cNvPr>
                <p:cNvCxnSpPr>
                  <a:stCxn id="37" idx="3"/>
                  <a:endCxn id="41" idx="7"/>
                </p:cNvCxnSpPr>
                <p:nvPr/>
              </p:nvCxnSpPr>
              <p:spPr>
                <a:xfrm flipH="1">
                  <a:off x="2112025" y="5414449"/>
                  <a:ext cx="225431" cy="39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4">
                  <a:extLst>
                    <a:ext uri="{FF2B5EF4-FFF2-40B4-BE49-F238E27FC236}">
                      <a16:creationId xmlns:a16="http://schemas.microsoft.com/office/drawing/2014/main" id="{511073B9-6CE0-034E-97C6-786AAA691B6C}"/>
                    </a:ext>
                  </a:extLst>
                </p:cNvPr>
                <p:cNvCxnSpPr>
                  <a:stCxn id="37" idx="5"/>
                  <a:endCxn id="39" idx="1"/>
                </p:cNvCxnSpPr>
                <p:nvPr/>
              </p:nvCxnSpPr>
              <p:spPr>
                <a:xfrm>
                  <a:off x="2770854" y="5414449"/>
                  <a:ext cx="227019" cy="37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02FCA5BE-62EB-424D-A97A-79BEE8F7F636}"/>
                    </a:ext>
                  </a:extLst>
                </p:cNvPr>
                <p:cNvCxnSpPr>
                  <a:stCxn id="41" idx="6"/>
                  <a:endCxn id="39" idx="2"/>
                </p:cNvCxnSpPr>
                <p:nvPr/>
              </p:nvCxnSpPr>
              <p:spPr>
                <a:xfrm flipV="1">
                  <a:off x="2200927" y="6006589"/>
                  <a:ext cx="706455" cy="158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组合 11">
                <a:extLst>
                  <a:ext uri="{FF2B5EF4-FFF2-40B4-BE49-F238E27FC236}">
                    <a16:creationId xmlns:a16="http://schemas.microsoft.com/office/drawing/2014/main" id="{8B8768E6-E32C-0149-AD13-0B43ECA48E9B}"/>
                  </a:ext>
                </a:extLst>
              </p:cNvPr>
              <p:cNvGrpSpPr>
                <a:grpSpLocks/>
              </p:cNvGrpSpPr>
              <p:nvPr/>
            </p:nvGrpSpPr>
            <p:grpSpPr bwMode="auto">
              <a:xfrm>
                <a:off x="5523867" y="5007142"/>
                <a:ext cx="2168734" cy="1420981"/>
                <a:chOff x="5486985" y="4978568"/>
                <a:chExt cx="2168734" cy="1420981"/>
              </a:xfrm>
            </p:grpSpPr>
            <p:grpSp>
              <p:nvGrpSpPr>
                <p:cNvPr id="18" name="组合 18">
                  <a:extLst>
                    <a:ext uri="{FF2B5EF4-FFF2-40B4-BE49-F238E27FC236}">
                      <a16:creationId xmlns:a16="http://schemas.microsoft.com/office/drawing/2014/main" id="{67B89C9C-0609-E04D-AB3E-2D85F4D5C136}"/>
                    </a:ext>
                  </a:extLst>
                </p:cNvPr>
                <p:cNvGrpSpPr>
                  <a:grpSpLocks/>
                </p:cNvGrpSpPr>
                <p:nvPr/>
              </p:nvGrpSpPr>
              <p:grpSpPr bwMode="auto">
                <a:xfrm>
                  <a:off x="5486985" y="5799474"/>
                  <a:ext cx="848373" cy="600075"/>
                  <a:chOff x="3786439" y="5082351"/>
                  <a:chExt cx="848373" cy="600075"/>
                </a:xfrm>
              </p:grpSpPr>
              <p:sp>
                <p:nvSpPr>
                  <p:cNvPr id="28" name="矩形 28">
                    <a:extLst>
                      <a:ext uri="{FF2B5EF4-FFF2-40B4-BE49-F238E27FC236}">
                        <a16:creationId xmlns:a16="http://schemas.microsoft.com/office/drawing/2014/main" id="{C430CC9E-9353-984B-BB93-A2E4D8D1A4BF}"/>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1"/>
                    <a:stretch>
                      <a:fillRect b="-1667"/>
                    </a:stretch>
                  </a:blipFill>
                </p:spPr>
                <p:txBody>
                  <a:bodyPr/>
                  <a:lstStyle/>
                  <a:p>
                    <a:pPr>
                      <a:defRPr/>
                    </a:pPr>
                    <a:r>
                      <a:rPr lang="en-US">
                        <a:noFill/>
                        <a:latin typeface="Times New Roman" charset="0"/>
                        <a:ea typeface="SimSun" charset="-122"/>
                      </a:rPr>
                      <a:t> </a:t>
                    </a:r>
                  </a:p>
                </p:txBody>
              </p:sp>
              <p:sp>
                <p:nvSpPr>
                  <p:cNvPr id="29" name="椭圆 29">
                    <a:extLst>
                      <a:ext uri="{FF2B5EF4-FFF2-40B4-BE49-F238E27FC236}">
                        <a16:creationId xmlns:a16="http://schemas.microsoft.com/office/drawing/2014/main" id="{D3A6BD77-45EE-4941-A1A3-F8C0DD02CE01}"/>
                      </a:ext>
                    </a:extLst>
                  </p:cNvPr>
                  <p:cNvSpPr/>
                  <p:nvPr/>
                </p:nvSpPr>
                <p:spPr>
                  <a:xfrm>
                    <a:off x="3906457" y="5082634"/>
                    <a:ext cx="6016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19" name="组合 19">
                  <a:extLst>
                    <a:ext uri="{FF2B5EF4-FFF2-40B4-BE49-F238E27FC236}">
                      <a16:creationId xmlns:a16="http://schemas.microsoft.com/office/drawing/2014/main" id="{2C96925E-5A6B-4D48-8CAB-45718B476F61}"/>
                    </a:ext>
                  </a:extLst>
                </p:cNvPr>
                <p:cNvGrpSpPr>
                  <a:grpSpLocks/>
                </p:cNvGrpSpPr>
                <p:nvPr/>
              </p:nvGrpSpPr>
              <p:grpSpPr bwMode="auto">
                <a:xfrm>
                  <a:off x="6807346" y="5783289"/>
                  <a:ext cx="848373" cy="600075"/>
                  <a:chOff x="3786439" y="5082351"/>
                  <a:chExt cx="848373" cy="600075"/>
                </a:xfrm>
              </p:grpSpPr>
              <p:sp>
                <p:nvSpPr>
                  <p:cNvPr id="26" name="矩形 26">
                    <a:extLst>
                      <a:ext uri="{FF2B5EF4-FFF2-40B4-BE49-F238E27FC236}">
                        <a16:creationId xmlns:a16="http://schemas.microsoft.com/office/drawing/2014/main" id="{14436A2A-3260-B34C-827B-CB4C0CB242ED}"/>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2"/>
                    <a:stretch>
                      <a:fillRect/>
                    </a:stretch>
                  </a:blipFill>
                </p:spPr>
                <p:txBody>
                  <a:bodyPr/>
                  <a:lstStyle/>
                  <a:p>
                    <a:pPr>
                      <a:defRPr/>
                    </a:pPr>
                    <a:r>
                      <a:rPr lang="en-US">
                        <a:noFill/>
                        <a:latin typeface="Times New Roman" charset="0"/>
                        <a:ea typeface="SimSun" charset="-122"/>
                      </a:rPr>
                      <a:t> </a:t>
                    </a:r>
                  </a:p>
                </p:txBody>
              </p:sp>
              <p:sp>
                <p:nvSpPr>
                  <p:cNvPr id="27" name="椭圆 27">
                    <a:extLst>
                      <a:ext uri="{FF2B5EF4-FFF2-40B4-BE49-F238E27FC236}">
                        <a16:creationId xmlns:a16="http://schemas.microsoft.com/office/drawing/2014/main" id="{31807D66-84B7-1B46-8587-F6AC64CDA7DB}"/>
                      </a:ext>
                    </a:extLst>
                  </p:cNvPr>
                  <p:cNvSpPr/>
                  <p:nvPr/>
                </p:nvSpPr>
                <p:spPr>
                  <a:xfrm>
                    <a:off x="3906929" y="5082944"/>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20" name="组合 20">
                  <a:extLst>
                    <a:ext uri="{FF2B5EF4-FFF2-40B4-BE49-F238E27FC236}">
                      <a16:creationId xmlns:a16="http://schemas.microsoft.com/office/drawing/2014/main" id="{2C049D5A-69E7-D640-B6E0-D77CF18FB237}"/>
                    </a:ext>
                  </a:extLst>
                </p:cNvPr>
                <p:cNvGrpSpPr>
                  <a:grpSpLocks/>
                </p:cNvGrpSpPr>
                <p:nvPr/>
              </p:nvGrpSpPr>
              <p:grpSpPr bwMode="auto">
                <a:xfrm>
                  <a:off x="6147165" y="4978568"/>
                  <a:ext cx="848373" cy="600075"/>
                  <a:chOff x="3786439" y="5082351"/>
                  <a:chExt cx="848373" cy="600075"/>
                </a:xfrm>
              </p:grpSpPr>
              <p:sp>
                <p:nvSpPr>
                  <p:cNvPr id="24" name="矩形 24">
                    <a:extLst>
                      <a:ext uri="{FF2B5EF4-FFF2-40B4-BE49-F238E27FC236}">
                        <a16:creationId xmlns:a16="http://schemas.microsoft.com/office/drawing/2014/main" id="{EE4034F5-7D34-8F49-8698-286E20DB074F}"/>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3"/>
                    <a:stretch>
                      <a:fillRect/>
                    </a:stretch>
                  </a:blipFill>
                </p:spPr>
                <p:txBody>
                  <a:bodyPr/>
                  <a:lstStyle/>
                  <a:p>
                    <a:pPr>
                      <a:defRPr/>
                    </a:pPr>
                    <a:r>
                      <a:rPr lang="en-US">
                        <a:noFill/>
                        <a:latin typeface="Times New Roman" charset="0"/>
                        <a:ea typeface="SimSun" charset="-122"/>
                      </a:rPr>
                      <a:t> </a:t>
                    </a:r>
                  </a:p>
                </p:txBody>
              </p:sp>
              <p:sp>
                <p:nvSpPr>
                  <p:cNvPr id="25" name="椭圆 25">
                    <a:extLst>
                      <a:ext uri="{FF2B5EF4-FFF2-40B4-BE49-F238E27FC236}">
                        <a16:creationId xmlns:a16="http://schemas.microsoft.com/office/drawing/2014/main" id="{2094A2C8-B83E-A248-9635-DD5B31FFCB25}"/>
                      </a:ext>
                    </a:extLst>
                  </p:cNvPr>
                  <p:cNvSpPr/>
                  <p:nvPr/>
                </p:nvSpPr>
                <p:spPr>
                  <a:xfrm>
                    <a:off x="3906694" y="5082801"/>
                    <a:ext cx="6016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21" name="直接连接符 21">
                  <a:extLst>
                    <a:ext uri="{FF2B5EF4-FFF2-40B4-BE49-F238E27FC236}">
                      <a16:creationId xmlns:a16="http://schemas.microsoft.com/office/drawing/2014/main" id="{DFE22FA7-0C07-C04E-A5BA-4FA9F3ED490B}"/>
                    </a:ext>
                  </a:extLst>
                </p:cNvPr>
                <p:cNvCxnSpPr>
                  <a:stCxn id="25" idx="3"/>
                  <a:endCxn id="29" idx="7"/>
                </p:cNvCxnSpPr>
                <p:nvPr/>
              </p:nvCxnSpPr>
              <p:spPr>
                <a:xfrm flipH="1">
                  <a:off x="6132478" y="5491781"/>
                  <a:ext cx="225431" cy="39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2">
                  <a:extLst>
                    <a:ext uri="{FF2B5EF4-FFF2-40B4-BE49-F238E27FC236}">
                      <a16:creationId xmlns:a16="http://schemas.microsoft.com/office/drawing/2014/main" id="{DDEA779A-A44E-E844-8A55-5285C20A0E17}"/>
                    </a:ext>
                  </a:extLst>
                </p:cNvPr>
                <p:cNvCxnSpPr>
                  <a:stCxn id="25" idx="5"/>
                  <a:endCxn id="27" idx="1"/>
                </p:cNvCxnSpPr>
                <p:nvPr/>
              </p:nvCxnSpPr>
              <p:spPr>
                <a:xfrm>
                  <a:off x="6791308" y="5491781"/>
                  <a:ext cx="227018" cy="37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5C1A233B-A3EC-3E48-B6B0-EB6DF195AABE}"/>
                    </a:ext>
                  </a:extLst>
                </p:cNvPr>
                <p:cNvCxnSpPr>
                  <a:stCxn id="29" idx="6"/>
                  <a:endCxn id="27" idx="2"/>
                </p:cNvCxnSpPr>
                <p:nvPr/>
              </p:nvCxnSpPr>
              <p:spPr>
                <a:xfrm flipV="1">
                  <a:off x="6221381" y="6083921"/>
                  <a:ext cx="706456" cy="1587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 name="直接连接符 12">
                <a:extLst>
                  <a:ext uri="{FF2B5EF4-FFF2-40B4-BE49-F238E27FC236}">
                    <a16:creationId xmlns:a16="http://schemas.microsoft.com/office/drawing/2014/main" id="{5D1BD8B4-16C3-8E4B-8EDA-95500D93DB59}"/>
                  </a:ext>
                </a:extLst>
              </p:cNvPr>
              <p:cNvCxnSpPr>
                <a:stCxn id="61" idx="4"/>
                <a:endCxn id="41" idx="0"/>
              </p:cNvCxnSpPr>
              <p:nvPr/>
            </p:nvCxnSpPr>
            <p:spPr>
              <a:xfrm>
                <a:off x="2549768" y="4486891"/>
                <a:ext cx="558814" cy="1341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3">
                <a:extLst>
                  <a:ext uri="{FF2B5EF4-FFF2-40B4-BE49-F238E27FC236}">
                    <a16:creationId xmlns:a16="http://schemas.microsoft.com/office/drawing/2014/main" id="{7BAE712F-B467-A34E-A676-0D171B3CECCA}"/>
                  </a:ext>
                </a:extLst>
              </p:cNvPr>
              <p:cNvCxnSpPr>
                <a:stCxn id="61" idx="5"/>
                <a:endCxn id="29" idx="0"/>
              </p:cNvCxnSpPr>
              <p:nvPr/>
            </p:nvCxnSpPr>
            <p:spPr>
              <a:xfrm>
                <a:off x="2767261" y="4399577"/>
                <a:ext cx="3170318" cy="142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4">
                <a:extLst>
                  <a:ext uri="{FF2B5EF4-FFF2-40B4-BE49-F238E27FC236}">
                    <a16:creationId xmlns:a16="http://schemas.microsoft.com/office/drawing/2014/main" id="{D8CC5FA9-4954-8342-AAE0-C1A8A9D3A406}"/>
                  </a:ext>
                </a:extLst>
              </p:cNvPr>
              <p:cNvCxnSpPr>
                <a:stCxn id="37" idx="7"/>
                <a:endCxn id="55" idx="3"/>
              </p:cNvCxnSpPr>
              <p:nvPr/>
            </p:nvCxnSpPr>
            <p:spPr>
              <a:xfrm flipV="1">
                <a:off x="3986493" y="4385290"/>
                <a:ext cx="1590716" cy="709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5">
                <a:extLst>
                  <a:ext uri="{FF2B5EF4-FFF2-40B4-BE49-F238E27FC236}">
                    <a16:creationId xmlns:a16="http://schemas.microsoft.com/office/drawing/2014/main" id="{E64D9227-8293-484F-B387-450F27BE1EAC}"/>
                  </a:ext>
                </a:extLst>
              </p:cNvPr>
              <p:cNvCxnSpPr>
                <a:stCxn id="39" idx="7"/>
                <a:endCxn id="53" idx="3"/>
              </p:cNvCxnSpPr>
              <p:nvPr/>
            </p:nvCxnSpPr>
            <p:spPr>
              <a:xfrm flipV="1">
                <a:off x="4646909" y="4399577"/>
                <a:ext cx="2149530" cy="1500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6">
                <a:extLst>
                  <a:ext uri="{FF2B5EF4-FFF2-40B4-BE49-F238E27FC236}">
                    <a16:creationId xmlns:a16="http://schemas.microsoft.com/office/drawing/2014/main" id="{159C60B6-3E49-1946-A3BF-FFE393CFF7CA}"/>
                  </a:ext>
                </a:extLst>
              </p:cNvPr>
              <p:cNvCxnSpPr>
                <a:stCxn id="57" idx="5"/>
                <a:endCxn id="25" idx="1"/>
              </p:cNvCxnSpPr>
              <p:nvPr/>
            </p:nvCxnSpPr>
            <p:spPr>
              <a:xfrm>
                <a:off x="5024744" y="4385290"/>
                <a:ext cx="1355760" cy="709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7">
                <a:extLst>
                  <a:ext uri="{FF2B5EF4-FFF2-40B4-BE49-F238E27FC236}">
                    <a16:creationId xmlns:a16="http://schemas.microsoft.com/office/drawing/2014/main" id="{A93D61C4-349E-FB4B-9743-AC484BB6A4A9}"/>
                  </a:ext>
                </a:extLst>
              </p:cNvPr>
              <p:cNvCxnSpPr>
                <a:stCxn id="27" idx="7"/>
                <a:endCxn id="51" idx="4"/>
              </p:cNvCxnSpPr>
              <p:nvPr/>
            </p:nvCxnSpPr>
            <p:spPr>
              <a:xfrm flipV="1">
                <a:off x="7475907" y="4486891"/>
                <a:ext cx="523888" cy="14128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矩形 3">
              <a:extLst>
                <a:ext uri="{FF2B5EF4-FFF2-40B4-BE49-F238E27FC236}">
                  <a16:creationId xmlns:a16="http://schemas.microsoft.com/office/drawing/2014/main" id="{ECD4620B-2AF6-AA47-8058-6A05F573E389}"/>
                </a:ext>
              </a:extLst>
            </p:cNvPr>
            <p:cNvSpPr>
              <a:spLocks noRot="1" noChangeAspect="1" noMove="1" noResize="1" noEditPoints="1" noAdjustHandles="1" noChangeArrowheads="1" noChangeShapeType="1" noTextEdit="1"/>
            </p:cNvSpPr>
            <p:nvPr/>
          </p:nvSpPr>
          <p:spPr>
            <a:xfrm>
              <a:off x="-155313" y="1351024"/>
              <a:ext cx="3985194" cy="369332"/>
            </a:xfrm>
            <a:prstGeom prst="rect">
              <a:avLst/>
            </a:prstGeom>
            <a:blipFill rotWithShape="0">
              <a:blip r:embed="rId14"/>
              <a:stretch>
                <a:fillRect b="-14754"/>
              </a:stretch>
            </a:blipFill>
          </p:spPr>
          <p:txBody>
            <a:bodyPr/>
            <a:lstStyle/>
            <a:p>
              <a:pPr>
                <a:defRPr/>
              </a:pPr>
              <a:r>
                <a:rPr lang="en-US">
                  <a:noFill/>
                  <a:latin typeface="Times New Roman" charset="0"/>
                  <a:ea typeface="SimSun" charset="-122"/>
                </a:rPr>
                <a:t> </a:t>
              </a:r>
            </a:p>
          </p:txBody>
        </p:sp>
      </p:grpSp>
      <p:sp>
        <p:nvSpPr>
          <p:cNvPr id="63" name="标题 1">
            <a:extLst>
              <a:ext uri="{FF2B5EF4-FFF2-40B4-BE49-F238E27FC236}">
                <a16:creationId xmlns:a16="http://schemas.microsoft.com/office/drawing/2014/main" id="{5163DCE4-CAFB-8643-A5B7-A6EAA34F9019}"/>
              </a:ext>
            </a:extLst>
          </p:cNvPr>
          <p:cNvSpPr txBox="1">
            <a:spLocks noChangeArrowheads="1"/>
          </p:cNvSpPr>
          <p:nvPr/>
        </p:nvSpPr>
        <p:spPr bwMode="auto">
          <a:xfrm>
            <a:off x="1303338" y="3667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kumimoji="1" sz="4400">
                <a:solidFill>
                  <a:schemeClr val="tx2"/>
                </a:solidFill>
                <a:latin typeface="+mj-lt"/>
                <a:ea typeface="宋体" panose="02010600030101010101" pitchFamily="2" charset="-122"/>
                <a:cs typeface="SimSun" panose="02010600030101010101" pitchFamily="2" charset="-122"/>
              </a:defRPr>
            </a:lvl1pPr>
            <a:lvl2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2pPr>
            <a:lvl3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3pPr>
            <a:lvl4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4pPr>
            <a:lvl5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5pPr>
            <a:lvl6pPr marL="457200" algn="l" rtl="0" eaLnBrk="1" fontAlgn="base" hangingPunct="1">
              <a:spcBef>
                <a:spcPct val="0"/>
              </a:spcBef>
              <a:spcAft>
                <a:spcPct val="0"/>
              </a:spcAft>
              <a:defRPr sz="4400">
                <a:solidFill>
                  <a:schemeClr val="tx2"/>
                </a:solidFill>
                <a:latin typeface="Tahoma" charset="0"/>
                <a:ea typeface="宋体" charset="0"/>
                <a:cs typeface="宋体" charset="0"/>
              </a:defRPr>
            </a:lvl6pPr>
            <a:lvl7pPr marL="914400" algn="l" rtl="0" eaLnBrk="1" fontAlgn="base" hangingPunct="1">
              <a:spcBef>
                <a:spcPct val="0"/>
              </a:spcBef>
              <a:spcAft>
                <a:spcPct val="0"/>
              </a:spcAft>
              <a:defRPr sz="4400">
                <a:solidFill>
                  <a:schemeClr val="tx2"/>
                </a:solidFill>
                <a:latin typeface="Tahoma" charset="0"/>
                <a:ea typeface="宋体" charset="0"/>
                <a:cs typeface="宋体" charset="0"/>
              </a:defRPr>
            </a:lvl7pPr>
            <a:lvl8pPr marL="1371600" algn="l" rtl="0" eaLnBrk="1" fontAlgn="base" hangingPunct="1">
              <a:spcBef>
                <a:spcPct val="0"/>
              </a:spcBef>
              <a:spcAft>
                <a:spcPct val="0"/>
              </a:spcAft>
              <a:defRPr sz="4400">
                <a:solidFill>
                  <a:schemeClr val="tx2"/>
                </a:solidFill>
                <a:latin typeface="Tahoma" charset="0"/>
                <a:ea typeface="宋体" charset="0"/>
                <a:cs typeface="宋体" charset="0"/>
              </a:defRPr>
            </a:lvl8pPr>
            <a:lvl9pPr marL="1828800" algn="l" rtl="0" eaLnBrk="1" fontAlgn="base" hangingPunct="1">
              <a:spcBef>
                <a:spcPct val="0"/>
              </a:spcBef>
              <a:spcAft>
                <a:spcPct val="0"/>
              </a:spcAft>
              <a:defRPr sz="4400">
                <a:solidFill>
                  <a:schemeClr val="tx2"/>
                </a:solidFill>
                <a:latin typeface="Tahoma" charset="0"/>
                <a:ea typeface="宋体" charset="0"/>
                <a:cs typeface="宋体" charset="0"/>
              </a:defRPr>
            </a:lvl9pPr>
          </a:lstStyle>
          <a:p>
            <a:r>
              <a:rPr lang="zh-CN" altLang="en-US" kern="0"/>
              <a:t>顶点覆盖问题</a:t>
            </a:r>
            <a:r>
              <a:rPr lang="en-US" altLang="zh-CN" kern="0"/>
              <a:t>(VC)</a:t>
            </a:r>
            <a:endParaRPr lang="zh-CN" altLang="en-US" kern="0"/>
          </a:p>
        </p:txBody>
      </p:sp>
    </p:spTree>
    <p:extLst>
      <p:ext uri="{BB962C8B-B14F-4D97-AF65-F5344CB8AC3E}">
        <p14:creationId xmlns:p14="http://schemas.microsoft.com/office/powerpoint/2010/main" val="28900200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a:extLst>
              <a:ext uri="{FF2B5EF4-FFF2-40B4-BE49-F238E27FC236}">
                <a16:creationId xmlns:a16="http://schemas.microsoft.com/office/drawing/2014/main" id="{73B3A63C-7AE0-CF42-A44E-922C9DACD431}"/>
              </a:ext>
            </a:extLst>
          </p:cNvPr>
          <p:cNvSpPr>
            <a:spLocks noGrp="1" noChangeArrowheads="1"/>
          </p:cNvSpPr>
          <p:nvPr>
            <p:ph type="title"/>
          </p:nvPr>
        </p:nvSpPr>
        <p:spPr/>
        <p:txBody>
          <a:bodyPr/>
          <a:lstStyle/>
          <a:p>
            <a:r>
              <a:rPr lang="zh-CN" altLang="en-US" dirty="0"/>
              <a:t>顶点覆盖问题</a:t>
            </a:r>
            <a:r>
              <a:rPr lang="en-US" altLang="zh-CN" dirty="0"/>
              <a:t>(VC)</a:t>
            </a:r>
            <a:endParaRPr lang="zh-CN" altLang="en-US" dirty="0"/>
          </a:p>
        </p:txBody>
      </p:sp>
      <p:sp>
        <p:nvSpPr>
          <p:cNvPr id="5" name="文本框 4">
            <a:extLst>
              <a:ext uri="{FF2B5EF4-FFF2-40B4-BE49-F238E27FC236}">
                <a16:creationId xmlns:a16="http://schemas.microsoft.com/office/drawing/2014/main" id="{1733865F-04BF-D74F-8B72-C9B716F4D2D6}"/>
              </a:ext>
            </a:extLst>
          </p:cNvPr>
          <p:cNvSpPr txBox="1">
            <a:spLocks noChangeArrowheads="1"/>
          </p:cNvSpPr>
          <p:nvPr/>
        </p:nvSpPr>
        <p:spPr bwMode="auto">
          <a:xfrm>
            <a:off x="1136650" y="2038350"/>
            <a:ext cx="6591300" cy="508000"/>
          </a:xfrm>
          <a:prstGeom prst="rect">
            <a:avLst/>
          </a:prstGeom>
          <a:gradFill rotWithShape="1">
            <a:gsLst>
              <a:gs pos="0">
                <a:srgbClr val="EBFFF9"/>
              </a:gs>
              <a:gs pos="64999">
                <a:srgbClr val="D0FFF0"/>
              </a:gs>
              <a:gs pos="100000">
                <a:srgbClr val="BDFFEB"/>
              </a:gs>
            </a:gsLst>
            <a:lin ang="5400000" scaled="1"/>
          </a:gradFill>
          <a:ln w="9525">
            <a:solidFill>
              <a:srgbClr val="A4EBCD"/>
            </a:solidFill>
            <a:miter lim="800000"/>
            <a:headEnd/>
            <a:tailEnd/>
          </a:ln>
          <a:effectLst>
            <a:outerShdw blurRad="40000" dist="20000" dir="5400000" rotWithShape="0">
              <a:srgbClr val="808080">
                <a:alpha val="37999"/>
              </a:srgbClr>
            </a:outerShdw>
          </a:effec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ClrTx/>
              <a:buSzTx/>
              <a:buFontTx/>
              <a:buNone/>
            </a:pPr>
            <a:r>
              <a:rPr kumimoji="0" lang="zh-CN" altLang="en-US" sz="1800">
                <a:solidFill>
                  <a:srgbClr val="000000"/>
                </a:solidFill>
              </a:rPr>
              <a:t>证明：</a:t>
            </a:r>
            <a:r>
              <a:rPr kumimoji="0" lang="en-US" altLang="zh-CN" sz="1800">
                <a:solidFill>
                  <a:srgbClr val="000000"/>
                </a:solidFill>
              </a:rPr>
              <a:t>F</a:t>
            </a:r>
            <a:r>
              <a:rPr kumimoji="0" lang="zh-CN" altLang="en-US" sz="1800">
                <a:solidFill>
                  <a:srgbClr val="000000"/>
                </a:solidFill>
              </a:rPr>
              <a:t>是可满足的当且仅当</a:t>
            </a:r>
            <a:r>
              <a:rPr kumimoji="0" lang="en-US" altLang="zh-CN" sz="1800">
                <a:solidFill>
                  <a:srgbClr val="000000"/>
                </a:solidFill>
              </a:rPr>
              <a:t>G</a:t>
            </a:r>
            <a:r>
              <a:rPr kumimoji="0" lang="zh-CN" altLang="en-US" sz="1800">
                <a:solidFill>
                  <a:srgbClr val="000000"/>
                </a:solidFill>
              </a:rPr>
              <a:t>有顶点数不超过</a:t>
            </a:r>
            <a:r>
              <a:rPr kumimoji="0" lang="en-US" altLang="zh-CN" sz="1800">
                <a:solidFill>
                  <a:srgbClr val="000000"/>
                </a:solidFill>
              </a:rPr>
              <a:t>K</a:t>
            </a:r>
            <a:r>
              <a:rPr kumimoji="0" lang="zh-CN" altLang="en-US" sz="1800">
                <a:solidFill>
                  <a:srgbClr val="000000"/>
                </a:solidFill>
              </a:rPr>
              <a:t>的顶点覆盖</a:t>
            </a:r>
            <a:r>
              <a:rPr kumimoji="0" lang="en-US" altLang="zh-CN" sz="1800">
                <a:solidFill>
                  <a:srgbClr val="000000"/>
                </a:solidFill>
              </a:rPr>
              <a:t>V’</a:t>
            </a:r>
            <a:r>
              <a:rPr kumimoji="0" lang="zh-CN" altLang="en-US" sz="1800">
                <a:solidFill>
                  <a:srgbClr val="000000"/>
                </a:solidFill>
              </a:rPr>
              <a:t>。</a:t>
            </a:r>
          </a:p>
        </p:txBody>
      </p:sp>
      <p:sp>
        <p:nvSpPr>
          <p:cNvPr id="7" name="文本框 6">
            <a:extLst>
              <a:ext uri="{FF2B5EF4-FFF2-40B4-BE49-F238E27FC236}">
                <a16:creationId xmlns:a16="http://schemas.microsoft.com/office/drawing/2014/main" id="{5AC3FD54-3BFD-1246-88A4-EAF19E86376E}"/>
              </a:ext>
            </a:extLst>
          </p:cNvPr>
          <p:cNvSpPr txBox="1">
            <a:spLocks noRot="1" noChangeAspect="1" noMove="1" noResize="1" noEditPoints="1" noAdjustHandles="1" noChangeArrowheads="1" noChangeShapeType="1" noTextEdit="1"/>
          </p:cNvSpPr>
          <p:nvPr/>
        </p:nvSpPr>
        <p:spPr>
          <a:xfrm>
            <a:off x="1150938" y="2654996"/>
            <a:ext cx="6591985" cy="3308598"/>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sp>
        <p:nvSpPr>
          <p:cNvPr id="98310" name="Slide Number Placeholder 3">
            <a:extLst>
              <a:ext uri="{FF2B5EF4-FFF2-40B4-BE49-F238E27FC236}">
                <a16:creationId xmlns:a16="http://schemas.microsoft.com/office/drawing/2014/main" id="{16D2E348-6DFB-4B4B-A894-77805E85951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DC9D6A-F724-FB43-807C-1D147B2098D1}" type="slidenum">
              <a:rPr kumimoji="0" lang="zh-CN" altLang="en-US" sz="1400"/>
              <a:pPr>
                <a:spcBef>
                  <a:spcPct val="0"/>
                </a:spcBef>
                <a:buClrTx/>
                <a:buSzTx/>
                <a:buFontTx/>
                <a:buNone/>
              </a:pPr>
              <a:t>58</a:t>
            </a:fld>
            <a:endParaRPr kumimoji="0" lang="en-US" altLang="zh-CN" sz="14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1549C-187B-F849-B6FA-5B03388DF39C}"/>
              </a:ext>
            </a:extLst>
          </p:cNvPr>
          <p:cNvSpPr>
            <a:spLocks noGrp="1"/>
          </p:cNvSpPr>
          <p:nvPr>
            <p:ph type="sldNum" sz="quarter" idx="11"/>
          </p:nvPr>
        </p:nvSpPr>
        <p:spPr/>
        <p:txBody>
          <a:bodyPr/>
          <a:lstStyle/>
          <a:p>
            <a:fld id="{E896C2B6-86CE-1A49-8136-FF57B487B31B}" type="slidenum">
              <a:rPr lang="zh-CN" altLang="en-US" smtClean="0"/>
              <a:pPr/>
              <a:t>59</a:t>
            </a:fld>
            <a:endParaRPr lang="en-US" altLang="zh-CN"/>
          </a:p>
        </p:txBody>
      </p:sp>
      <p:grpSp>
        <p:nvGrpSpPr>
          <p:cNvPr id="5" name="组合 5">
            <a:extLst>
              <a:ext uri="{FF2B5EF4-FFF2-40B4-BE49-F238E27FC236}">
                <a16:creationId xmlns:a16="http://schemas.microsoft.com/office/drawing/2014/main" id="{22E7B58A-AD8C-B540-A2FD-58B38EFFB256}"/>
              </a:ext>
            </a:extLst>
          </p:cNvPr>
          <p:cNvGrpSpPr>
            <a:grpSpLocks/>
          </p:cNvGrpSpPr>
          <p:nvPr/>
        </p:nvGrpSpPr>
        <p:grpSpPr bwMode="auto">
          <a:xfrm>
            <a:off x="1150938" y="2563813"/>
            <a:ext cx="6592887" cy="3148012"/>
            <a:chOff x="-155313" y="1350087"/>
            <a:chExt cx="6593056" cy="3148021"/>
          </a:xfrm>
        </p:grpSpPr>
        <p:sp>
          <p:nvSpPr>
            <p:cNvPr id="6" name="矩形 7">
              <a:extLst>
                <a:ext uri="{FF2B5EF4-FFF2-40B4-BE49-F238E27FC236}">
                  <a16:creationId xmlns:a16="http://schemas.microsoft.com/office/drawing/2014/main" id="{FBD85555-4464-AF44-B0D0-199B6FD5FC4E}"/>
                </a:ext>
              </a:extLst>
            </p:cNvPr>
            <p:cNvSpPr>
              <a:spLocks noChangeArrowheads="1"/>
            </p:cNvSpPr>
            <p:nvPr/>
          </p:nvSpPr>
          <p:spPr bwMode="auto">
            <a:xfrm>
              <a:off x="-153726" y="1350087"/>
              <a:ext cx="6591469" cy="3148021"/>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solidFill>
                  <a:srgbClr val="000000"/>
                </a:solidFill>
              </a:endParaRPr>
            </a:p>
          </p:txBody>
        </p:sp>
        <p:grpSp>
          <p:nvGrpSpPr>
            <p:cNvPr id="7" name="组合 8">
              <a:extLst>
                <a:ext uri="{FF2B5EF4-FFF2-40B4-BE49-F238E27FC236}">
                  <a16:creationId xmlns:a16="http://schemas.microsoft.com/office/drawing/2014/main" id="{C55C8E18-EA97-F94C-B361-AAB565F81CDD}"/>
                </a:ext>
              </a:extLst>
            </p:cNvPr>
            <p:cNvGrpSpPr>
              <a:grpSpLocks/>
            </p:cNvGrpSpPr>
            <p:nvPr/>
          </p:nvGrpSpPr>
          <p:grpSpPr bwMode="auto">
            <a:xfrm>
              <a:off x="149260" y="1855886"/>
              <a:ext cx="6062662" cy="2556211"/>
              <a:chOff x="2243138" y="3871912"/>
              <a:chExt cx="6062662" cy="2556211"/>
            </a:xfrm>
          </p:grpSpPr>
          <p:grpSp>
            <p:nvGrpSpPr>
              <p:cNvPr id="9" name="组合 10">
                <a:extLst>
                  <a:ext uri="{FF2B5EF4-FFF2-40B4-BE49-F238E27FC236}">
                    <a16:creationId xmlns:a16="http://schemas.microsoft.com/office/drawing/2014/main" id="{A3F91D98-9A8B-D548-B8A2-DA07693A18CF}"/>
                  </a:ext>
                </a:extLst>
              </p:cNvPr>
              <p:cNvGrpSpPr>
                <a:grpSpLocks/>
              </p:cNvGrpSpPr>
              <p:nvPr/>
            </p:nvGrpSpPr>
            <p:grpSpPr bwMode="auto">
              <a:xfrm>
                <a:off x="2243138" y="3871912"/>
                <a:ext cx="6062662" cy="614363"/>
                <a:chOff x="2243138" y="3871912"/>
                <a:chExt cx="6062662" cy="614363"/>
              </a:xfrm>
            </p:grpSpPr>
            <p:grpSp>
              <p:nvGrpSpPr>
                <p:cNvPr id="42" name="组合 43">
                  <a:extLst>
                    <a:ext uri="{FF2B5EF4-FFF2-40B4-BE49-F238E27FC236}">
                      <a16:creationId xmlns:a16="http://schemas.microsoft.com/office/drawing/2014/main" id="{3F8CFB20-56DE-024A-853D-74AD7345B8AC}"/>
                    </a:ext>
                  </a:extLst>
                </p:cNvPr>
                <p:cNvGrpSpPr>
                  <a:grpSpLocks/>
                </p:cNvGrpSpPr>
                <p:nvPr/>
              </p:nvGrpSpPr>
              <p:grpSpPr bwMode="auto">
                <a:xfrm>
                  <a:off x="2243138" y="3886200"/>
                  <a:ext cx="614362" cy="600075"/>
                  <a:chOff x="2471738" y="4457700"/>
                  <a:chExt cx="614362" cy="600075"/>
                </a:xfrm>
              </p:grpSpPr>
              <p:sp>
                <p:nvSpPr>
                  <p:cNvPr id="61" name="椭圆 62">
                    <a:extLst>
                      <a:ext uri="{FF2B5EF4-FFF2-40B4-BE49-F238E27FC236}">
                        <a16:creationId xmlns:a16="http://schemas.microsoft.com/office/drawing/2014/main" id="{CEE8D70B-405E-ED44-8463-EC0B01586CE6}"/>
                      </a:ext>
                    </a:extLst>
                  </p:cNvPr>
                  <p:cNvSpPr/>
                  <p:nvPr/>
                </p:nvSpPr>
                <p:spPr>
                  <a:xfrm>
                    <a:off x="2471973" y="4458314"/>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62" name="矩形 63">
                    <a:extLst>
                      <a:ext uri="{FF2B5EF4-FFF2-40B4-BE49-F238E27FC236}">
                        <a16:creationId xmlns:a16="http://schemas.microsoft.com/office/drawing/2014/main" id="{2362F0A7-0524-454A-A153-781A5259E8BB}"/>
                      </a:ext>
                    </a:extLst>
                  </p:cNvPr>
                  <p:cNvSpPr>
                    <a:spLocks noRot="1" noChangeAspect="1" noMove="1" noResize="1" noEditPoints="1" noAdjustHandles="1" noChangeArrowheads="1" noChangeShapeType="1" noTextEdit="1"/>
                  </p:cNvSpPr>
                  <p:nvPr/>
                </p:nvSpPr>
                <p:spPr>
                  <a:xfrm>
                    <a:off x="2557213" y="4544495"/>
                    <a:ext cx="471988" cy="369332"/>
                  </a:xfrm>
                  <a:prstGeom prst="rect">
                    <a:avLst/>
                  </a:prstGeom>
                  <a:blipFill rotWithShape="0">
                    <a:blip r:embed="rId2"/>
                    <a:stretch>
                      <a:fillRect/>
                    </a:stretch>
                  </a:blipFill>
                </p:spPr>
                <p:txBody>
                  <a:bodyPr/>
                  <a:lstStyle/>
                  <a:p>
                    <a:pPr>
                      <a:defRPr/>
                    </a:pPr>
                    <a:r>
                      <a:rPr lang="en-US">
                        <a:noFill/>
                        <a:latin typeface="Times New Roman" charset="0"/>
                        <a:ea typeface="SimSun" charset="-122"/>
                      </a:rPr>
                      <a:t> </a:t>
                    </a:r>
                  </a:p>
                </p:txBody>
              </p:sp>
            </p:grpSp>
            <p:grpSp>
              <p:nvGrpSpPr>
                <p:cNvPr id="43" name="组合 44">
                  <a:extLst>
                    <a:ext uri="{FF2B5EF4-FFF2-40B4-BE49-F238E27FC236}">
                      <a16:creationId xmlns:a16="http://schemas.microsoft.com/office/drawing/2014/main" id="{63341392-7CC9-DA47-8898-275BF12943A7}"/>
                    </a:ext>
                  </a:extLst>
                </p:cNvPr>
                <p:cNvGrpSpPr>
                  <a:grpSpLocks/>
                </p:cNvGrpSpPr>
                <p:nvPr/>
              </p:nvGrpSpPr>
              <p:grpSpPr bwMode="auto">
                <a:xfrm>
                  <a:off x="3228975" y="3886199"/>
                  <a:ext cx="614362" cy="600075"/>
                  <a:chOff x="2471738" y="4457700"/>
                  <a:chExt cx="614362" cy="600075"/>
                </a:xfrm>
              </p:grpSpPr>
              <p:sp>
                <p:nvSpPr>
                  <p:cNvPr id="59" name="椭圆 60">
                    <a:extLst>
                      <a:ext uri="{FF2B5EF4-FFF2-40B4-BE49-F238E27FC236}">
                        <a16:creationId xmlns:a16="http://schemas.microsoft.com/office/drawing/2014/main" id="{9497BA97-76B8-7D49-A336-E7D4C9966FF3}"/>
                      </a:ext>
                    </a:extLst>
                  </p:cNvPr>
                  <p:cNvSpPr/>
                  <p:nvPr/>
                </p:nvSpPr>
                <p:spPr>
                  <a:xfrm>
                    <a:off x="2471998" y="4458315"/>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60" name="矩形 61">
                    <a:extLst>
                      <a:ext uri="{FF2B5EF4-FFF2-40B4-BE49-F238E27FC236}">
                        <a16:creationId xmlns:a16="http://schemas.microsoft.com/office/drawing/2014/main" id="{C1877241-AF45-6549-B19F-3EA463B92D5C}"/>
                      </a:ext>
                    </a:extLst>
                  </p:cNvPr>
                  <p:cNvSpPr>
                    <a:spLocks noRot="1" noChangeAspect="1" noMove="1" noResize="1" noEditPoints="1" noAdjustHandles="1" noChangeArrowheads="1" noChangeShapeType="1" noTextEdit="1"/>
                  </p:cNvSpPr>
                  <p:nvPr/>
                </p:nvSpPr>
                <p:spPr>
                  <a:xfrm>
                    <a:off x="2557213" y="4544495"/>
                    <a:ext cx="471989" cy="369332"/>
                  </a:xfrm>
                  <a:prstGeom prst="rect">
                    <a:avLst/>
                  </a:prstGeom>
                  <a:blipFill rotWithShape="0">
                    <a:blip r:embed="rId3"/>
                    <a:stretch>
                      <a:fillRect/>
                    </a:stretch>
                  </a:blipFill>
                </p:spPr>
                <p:txBody>
                  <a:bodyPr/>
                  <a:lstStyle/>
                  <a:p>
                    <a:pPr>
                      <a:defRPr/>
                    </a:pPr>
                    <a:r>
                      <a:rPr lang="en-US">
                        <a:noFill/>
                        <a:latin typeface="Times New Roman" charset="0"/>
                        <a:ea typeface="SimSun" charset="-122"/>
                      </a:rPr>
                      <a:t> </a:t>
                    </a:r>
                  </a:p>
                </p:txBody>
              </p:sp>
            </p:grpSp>
            <p:grpSp>
              <p:nvGrpSpPr>
                <p:cNvPr id="44" name="组合 45">
                  <a:extLst>
                    <a:ext uri="{FF2B5EF4-FFF2-40B4-BE49-F238E27FC236}">
                      <a16:creationId xmlns:a16="http://schemas.microsoft.com/office/drawing/2014/main" id="{07C365B6-597E-B54D-9AE7-CA898147C349}"/>
                    </a:ext>
                  </a:extLst>
                </p:cNvPr>
                <p:cNvGrpSpPr>
                  <a:grpSpLocks/>
                </p:cNvGrpSpPr>
                <p:nvPr/>
              </p:nvGrpSpPr>
              <p:grpSpPr bwMode="auto">
                <a:xfrm>
                  <a:off x="4500563" y="3871913"/>
                  <a:ext cx="614362" cy="600075"/>
                  <a:chOff x="2471738" y="4457700"/>
                  <a:chExt cx="614362" cy="600075"/>
                </a:xfrm>
              </p:grpSpPr>
              <p:sp>
                <p:nvSpPr>
                  <p:cNvPr id="57" name="椭圆 58">
                    <a:extLst>
                      <a:ext uri="{FF2B5EF4-FFF2-40B4-BE49-F238E27FC236}">
                        <a16:creationId xmlns:a16="http://schemas.microsoft.com/office/drawing/2014/main" id="{4B6497FB-4F7D-6D4D-9F69-FA3D874495E5}"/>
                      </a:ext>
                    </a:extLst>
                  </p:cNvPr>
                  <p:cNvSpPr/>
                  <p:nvPr/>
                </p:nvSpPr>
                <p:spPr>
                  <a:xfrm>
                    <a:off x="2472031" y="4458313"/>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8" name="矩形 59">
                    <a:extLst>
                      <a:ext uri="{FF2B5EF4-FFF2-40B4-BE49-F238E27FC236}">
                        <a16:creationId xmlns:a16="http://schemas.microsoft.com/office/drawing/2014/main" id="{1596D161-3C9A-544D-8DAE-747C84C47BBC}"/>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4"/>
                    <a:stretch>
                      <a:fillRect/>
                    </a:stretch>
                  </a:blipFill>
                </p:spPr>
                <p:txBody>
                  <a:bodyPr/>
                  <a:lstStyle/>
                  <a:p>
                    <a:pPr>
                      <a:defRPr/>
                    </a:pPr>
                    <a:r>
                      <a:rPr lang="en-US">
                        <a:noFill/>
                        <a:latin typeface="Times New Roman" charset="0"/>
                        <a:ea typeface="SimSun" charset="-122"/>
                      </a:rPr>
                      <a:t> </a:t>
                    </a:r>
                  </a:p>
                </p:txBody>
              </p:sp>
            </p:grpSp>
            <p:grpSp>
              <p:nvGrpSpPr>
                <p:cNvPr id="45" name="组合 46">
                  <a:extLst>
                    <a:ext uri="{FF2B5EF4-FFF2-40B4-BE49-F238E27FC236}">
                      <a16:creationId xmlns:a16="http://schemas.microsoft.com/office/drawing/2014/main" id="{333A7527-8609-D045-BE6D-0C87ACAE9E85}"/>
                    </a:ext>
                  </a:extLst>
                </p:cNvPr>
                <p:cNvGrpSpPr>
                  <a:grpSpLocks/>
                </p:cNvGrpSpPr>
                <p:nvPr/>
              </p:nvGrpSpPr>
              <p:grpSpPr bwMode="auto">
                <a:xfrm>
                  <a:off x="5486400" y="3871912"/>
                  <a:ext cx="614362" cy="600075"/>
                  <a:chOff x="2471738" y="4457700"/>
                  <a:chExt cx="614362" cy="600075"/>
                </a:xfrm>
              </p:grpSpPr>
              <p:sp>
                <p:nvSpPr>
                  <p:cNvPr id="55" name="椭圆 56">
                    <a:extLst>
                      <a:ext uri="{FF2B5EF4-FFF2-40B4-BE49-F238E27FC236}">
                        <a16:creationId xmlns:a16="http://schemas.microsoft.com/office/drawing/2014/main" id="{9EE2873E-1D27-B64C-8D05-1C3E06EB6F04}"/>
                      </a:ext>
                    </a:extLst>
                  </p:cNvPr>
                  <p:cNvSpPr/>
                  <p:nvPr/>
                </p:nvSpPr>
                <p:spPr>
                  <a:xfrm>
                    <a:off x="2472056" y="445831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6" name="矩形 57">
                    <a:extLst>
                      <a:ext uri="{FF2B5EF4-FFF2-40B4-BE49-F238E27FC236}">
                        <a16:creationId xmlns:a16="http://schemas.microsoft.com/office/drawing/2014/main" id="{B076E98C-53C7-3245-8E2E-B3330EA1777C}"/>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5"/>
                    <a:stretch>
                      <a:fillRect/>
                    </a:stretch>
                  </a:blipFill>
                </p:spPr>
                <p:txBody>
                  <a:bodyPr/>
                  <a:lstStyle/>
                  <a:p>
                    <a:pPr>
                      <a:defRPr/>
                    </a:pPr>
                    <a:r>
                      <a:rPr lang="en-US">
                        <a:noFill/>
                        <a:latin typeface="Times New Roman" charset="0"/>
                        <a:ea typeface="SimSun" charset="-122"/>
                      </a:rPr>
                      <a:t> </a:t>
                    </a:r>
                  </a:p>
                </p:txBody>
              </p:sp>
            </p:grpSp>
            <p:grpSp>
              <p:nvGrpSpPr>
                <p:cNvPr id="46" name="组合 47">
                  <a:extLst>
                    <a:ext uri="{FF2B5EF4-FFF2-40B4-BE49-F238E27FC236}">
                      <a16:creationId xmlns:a16="http://schemas.microsoft.com/office/drawing/2014/main" id="{EB6C3B8D-BE4F-9C44-8A5F-EDB6E15C1EE7}"/>
                    </a:ext>
                  </a:extLst>
                </p:cNvPr>
                <p:cNvGrpSpPr>
                  <a:grpSpLocks/>
                </p:cNvGrpSpPr>
                <p:nvPr/>
              </p:nvGrpSpPr>
              <p:grpSpPr bwMode="auto">
                <a:xfrm>
                  <a:off x="6705601" y="3886199"/>
                  <a:ext cx="614362" cy="600075"/>
                  <a:chOff x="2471738" y="4457700"/>
                  <a:chExt cx="614362" cy="600075"/>
                </a:xfrm>
              </p:grpSpPr>
              <p:sp>
                <p:nvSpPr>
                  <p:cNvPr id="53" name="椭圆 54">
                    <a:extLst>
                      <a:ext uri="{FF2B5EF4-FFF2-40B4-BE49-F238E27FC236}">
                        <a16:creationId xmlns:a16="http://schemas.microsoft.com/office/drawing/2014/main" id="{CA5F54D8-CEF8-9744-94C1-33009E4F87E0}"/>
                      </a:ext>
                    </a:extLst>
                  </p:cNvPr>
                  <p:cNvSpPr/>
                  <p:nvPr/>
                </p:nvSpPr>
                <p:spPr>
                  <a:xfrm>
                    <a:off x="2472086" y="4458315"/>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4" name="矩形 55">
                    <a:extLst>
                      <a:ext uri="{FF2B5EF4-FFF2-40B4-BE49-F238E27FC236}">
                        <a16:creationId xmlns:a16="http://schemas.microsoft.com/office/drawing/2014/main" id="{79E113E2-274F-274B-855F-1AB32A1C1539}"/>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6"/>
                    <a:stretch>
                      <a:fillRect/>
                    </a:stretch>
                  </a:blipFill>
                </p:spPr>
                <p:txBody>
                  <a:bodyPr/>
                  <a:lstStyle/>
                  <a:p>
                    <a:pPr>
                      <a:defRPr/>
                    </a:pPr>
                    <a:r>
                      <a:rPr lang="en-US">
                        <a:noFill/>
                        <a:latin typeface="Times New Roman" charset="0"/>
                        <a:ea typeface="SimSun" charset="-122"/>
                      </a:rPr>
                      <a:t> </a:t>
                    </a:r>
                  </a:p>
                </p:txBody>
              </p:sp>
            </p:grpSp>
            <p:grpSp>
              <p:nvGrpSpPr>
                <p:cNvPr id="47" name="组合 48">
                  <a:extLst>
                    <a:ext uri="{FF2B5EF4-FFF2-40B4-BE49-F238E27FC236}">
                      <a16:creationId xmlns:a16="http://schemas.microsoft.com/office/drawing/2014/main" id="{CEF0C168-F61C-6149-8A21-2D94C8FE2828}"/>
                    </a:ext>
                  </a:extLst>
                </p:cNvPr>
                <p:cNvGrpSpPr>
                  <a:grpSpLocks/>
                </p:cNvGrpSpPr>
                <p:nvPr/>
              </p:nvGrpSpPr>
              <p:grpSpPr bwMode="auto">
                <a:xfrm>
                  <a:off x="7691438" y="3886198"/>
                  <a:ext cx="614362" cy="600075"/>
                  <a:chOff x="2471738" y="4457700"/>
                  <a:chExt cx="614362" cy="600075"/>
                </a:xfrm>
              </p:grpSpPr>
              <p:sp>
                <p:nvSpPr>
                  <p:cNvPr id="51" name="椭圆 52">
                    <a:extLst>
                      <a:ext uri="{FF2B5EF4-FFF2-40B4-BE49-F238E27FC236}">
                        <a16:creationId xmlns:a16="http://schemas.microsoft.com/office/drawing/2014/main" id="{8F80DFB5-7BF7-C345-A8E6-A5A8E2ADBF8C}"/>
                      </a:ext>
                    </a:extLst>
                  </p:cNvPr>
                  <p:cNvSpPr/>
                  <p:nvPr/>
                </p:nvSpPr>
                <p:spPr>
                  <a:xfrm>
                    <a:off x="2472112" y="4458316"/>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sp>
                <p:nvSpPr>
                  <p:cNvPr id="52" name="矩形 53">
                    <a:extLst>
                      <a:ext uri="{FF2B5EF4-FFF2-40B4-BE49-F238E27FC236}">
                        <a16:creationId xmlns:a16="http://schemas.microsoft.com/office/drawing/2014/main" id="{23C864EB-B2AD-9347-B169-24D058FCB85E}"/>
                      </a:ext>
                    </a:extLst>
                  </p:cNvPr>
                  <p:cNvSpPr>
                    <a:spLocks noRot="1" noChangeAspect="1" noMove="1" noResize="1" noEditPoints="1" noAdjustHandles="1" noChangeArrowheads="1" noChangeShapeType="1" noTextEdit="1"/>
                  </p:cNvSpPr>
                  <p:nvPr/>
                </p:nvSpPr>
                <p:spPr>
                  <a:xfrm>
                    <a:off x="2557213" y="4544495"/>
                    <a:ext cx="477310" cy="369332"/>
                  </a:xfrm>
                  <a:prstGeom prst="rect">
                    <a:avLst/>
                  </a:prstGeom>
                  <a:blipFill rotWithShape="0">
                    <a:blip r:embed="rId7"/>
                    <a:stretch>
                      <a:fillRect/>
                    </a:stretch>
                  </a:blipFill>
                </p:spPr>
                <p:txBody>
                  <a:bodyPr/>
                  <a:lstStyle/>
                  <a:p>
                    <a:pPr>
                      <a:defRPr/>
                    </a:pPr>
                    <a:r>
                      <a:rPr lang="en-US">
                        <a:noFill/>
                        <a:latin typeface="Times New Roman" charset="0"/>
                        <a:ea typeface="SimSun" charset="-122"/>
                      </a:rPr>
                      <a:t> </a:t>
                    </a:r>
                  </a:p>
                </p:txBody>
              </p:sp>
            </p:grpSp>
            <p:cxnSp>
              <p:nvCxnSpPr>
                <p:cNvPr id="48" name="直接连接符 49">
                  <a:extLst>
                    <a:ext uri="{FF2B5EF4-FFF2-40B4-BE49-F238E27FC236}">
                      <a16:creationId xmlns:a16="http://schemas.microsoft.com/office/drawing/2014/main" id="{E2271969-1CED-7246-9E28-FBE936D9918E}"/>
                    </a:ext>
                  </a:extLst>
                </p:cNvPr>
                <p:cNvCxnSpPr>
                  <a:stCxn id="61" idx="6"/>
                  <a:endCxn id="59" idx="2"/>
                </p:cNvCxnSpPr>
                <p:nvPr/>
              </p:nvCxnSpPr>
              <p:spPr>
                <a:xfrm flipV="1">
                  <a:off x="2857751" y="4186852"/>
                  <a:ext cx="371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50">
                  <a:extLst>
                    <a:ext uri="{FF2B5EF4-FFF2-40B4-BE49-F238E27FC236}">
                      <a16:creationId xmlns:a16="http://schemas.microsoft.com/office/drawing/2014/main" id="{D8F0E0BB-4AE6-474C-8270-FBB03D847CD5}"/>
                    </a:ext>
                  </a:extLst>
                </p:cNvPr>
                <p:cNvCxnSpPr>
                  <a:stCxn id="57" idx="6"/>
                  <a:endCxn id="55" idx="2"/>
                </p:cNvCxnSpPr>
                <p:nvPr/>
              </p:nvCxnSpPr>
              <p:spPr>
                <a:xfrm flipV="1">
                  <a:off x="5115233" y="4172565"/>
                  <a:ext cx="371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51">
                  <a:extLst>
                    <a:ext uri="{FF2B5EF4-FFF2-40B4-BE49-F238E27FC236}">
                      <a16:creationId xmlns:a16="http://schemas.microsoft.com/office/drawing/2014/main" id="{86629836-467C-B849-B6B2-DA771F9A02B8}"/>
                    </a:ext>
                  </a:extLst>
                </p:cNvPr>
                <p:cNvCxnSpPr>
                  <a:stCxn id="53" idx="6"/>
                  <a:endCxn id="51" idx="2"/>
                </p:cNvCxnSpPr>
                <p:nvPr/>
              </p:nvCxnSpPr>
              <p:spPr>
                <a:xfrm flipV="1">
                  <a:off x="7320328" y="4186852"/>
                  <a:ext cx="37148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11">
                <a:extLst>
                  <a:ext uri="{FF2B5EF4-FFF2-40B4-BE49-F238E27FC236}">
                    <a16:creationId xmlns:a16="http://schemas.microsoft.com/office/drawing/2014/main" id="{38AB1A20-0376-FE40-981A-DF5031BC6E31}"/>
                  </a:ext>
                </a:extLst>
              </p:cNvPr>
              <p:cNvGrpSpPr>
                <a:grpSpLocks/>
              </p:cNvGrpSpPr>
              <p:nvPr/>
            </p:nvGrpSpPr>
            <p:grpSpPr bwMode="auto">
              <a:xfrm>
                <a:off x="2694291" y="5007142"/>
                <a:ext cx="2168734" cy="1420981"/>
                <a:chOff x="1480240" y="4901236"/>
                <a:chExt cx="2168734" cy="1420981"/>
              </a:xfrm>
            </p:grpSpPr>
            <p:grpSp>
              <p:nvGrpSpPr>
                <p:cNvPr id="30" name="组合 31">
                  <a:extLst>
                    <a:ext uri="{FF2B5EF4-FFF2-40B4-BE49-F238E27FC236}">
                      <a16:creationId xmlns:a16="http://schemas.microsoft.com/office/drawing/2014/main" id="{C848C4D4-01B7-B14F-AF65-C444CA9CE218}"/>
                    </a:ext>
                  </a:extLst>
                </p:cNvPr>
                <p:cNvGrpSpPr>
                  <a:grpSpLocks/>
                </p:cNvGrpSpPr>
                <p:nvPr/>
              </p:nvGrpSpPr>
              <p:grpSpPr bwMode="auto">
                <a:xfrm>
                  <a:off x="1480240" y="5722142"/>
                  <a:ext cx="848373" cy="600075"/>
                  <a:chOff x="3786439" y="5082351"/>
                  <a:chExt cx="848373" cy="600075"/>
                </a:xfrm>
              </p:grpSpPr>
              <p:sp>
                <p:nvSpPr>
                  <p:cNvPr id="40" name="矩形 41">
                    <a:extLst>
                      <a:ext uri="{FF2B5EF4-FFF2-40B4-BE49-F238E27FC236}">
                        <a16:creationId xmlns:a16="http://schemas.microsoft.com/office/drawing/2014/main" id="{EBD2D859-406A-4040-B244-19E50061651E}"/>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8"/>
                    <a:stretch>
                      <a:fillRect/>
                    </a:stretch>
                  </a:blipFill>
                </p:spPr>
                <p:txBody>
                  <a:bodyPr/>
                  <a:lstStyle/>
                  <a:p>
                    <a:pPr>
                      <a:defRPr/>
                    </a:pPr>
                    <a:r>
                      <a:rPr lang="en-US">
                        <a:noFill/>
                        <a:latin typeface="Times New Roman" charset="0"/>
                        <a:ea typeface="SimSun" charset="-122"/>
                      </a:rPr>
                      <a:t> </a:t>
                    </a:r>
                  </a:p>
                </p:txBody>
              </p:sp>
              <p:sp>
                <p:nvSpPr>
                  <p:cNvPr id="41" name="椭圆 42">
                    <a:extLst>
                      <a:ext uri="{FF2B5EF4-FFF2-40B4-BE49-F238E27FC236}">
                        <a16:creationId xmlns:a16="http://schemas.microsoft.com/office/drawing/2014/main" id="{BBFC8BF7-71E9-9942-B2CC-9B1320A19281}"/>
                      </a:ext>
                    </a:extLst>
                  </p:cNvPr>
                  <p:cNvSpPr/>
                  <p:nvPr/>
                </p:nvSpPr>
                <p:spPr>
                  <a:xfrm>
                    <a:off x="3892748" y="508263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31" name="组合 32">
                  <a:extLst>
                    <a:ext uri="{FF2B5EF4-FFF2-40B4-BE49-F238E27FC236}">
                      <a16:creationId xmlns:a16="http://schemas.microsoft.com/office/drawing/2014/main" id="{FF664245-3A93-0646-9CDE-149F43068556}"/>
                    </a:ext>
                  </a:extLst>
                </p:cNvPr>
                <p:cNvGrpSpPr>
                  <a:grpSpLocks/>
                </p:cNvGrpSpPr>
                <p:nvPr/>
              </p:nvGrpSpPr>
              <p:grpSpPr bwMode="auto">
                <a:xfrm>
                  <a:off x="2800601" y="5705957"/>
                  <a:ext cx="848373" cy="600075"/>
                  <a:chOff x="3786439" y="5082351"/>
                  <a:chExt cx="848373" cy="600075"/>
                </a:xfrm>
              </p:grpSpPr>
              <p:sp>
                <p:nvSpPr>
                  <p:cNvPr id="38" name="矩形 39">
                    <a:extLst>
                      <a:ext uri="{FF2B5EF4-FFF2-40B4-BE49-F238E27FC236}">
                        <a16:creationId xmlns:a16="http://schemas.microsoft.com/office/drawing/2014/main" id="{D53EF714-5C9D-8049-A8F9-C2056412C5A0}"/>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9"/>
                    <a:stretch>
                      <a:fillRect b="-1667"/>
                    </a:stretch>
                  </a:blipFill>
                </p:spPr>
                <p:txBody>
                  <a:bodyPr/>
                  <a:lstStyle/>
                  <a:p>
                    <a:pPr>
                      <a:defRPr/>
                    </a:pPr>
                    <a:r>
                      <a:rPr lang="en-US">
                        <a:noFill/>
                        <a:latin typeface="Times New Roman" charset="0"/>
                        <a:ea typeface="SimSun" charset="-122"/>
                      </a:rPr>
                      <a:t> </a:t>
                    </a:r>
                  </a:p>
                </p:txBody>
              </p:sp>
              <p:sp>
                <p:nvSpPr>
                  <p:cNvPr id="39" name="椭圆 40">
                    <a:extLst>
                      <a:ext uri="{FF2B5EF4-FFF2-40B4-BE49-F238E27FC236}">
                        <a16:creationId xmlns:a16="http://schemas.microsoft.com/office/drawing/2014/main" id="{7C3DFF92-C912-2E4D-A74D-E1A22C4B1BC1}"/>
                      </a:ext>
                    </a:extLst>
                  </p:cNvPr>
                  <p:cNvSpPr/>
                  <p:nvPr/>
                </p:nvSpPr>
                <p:spPr>
                  <a:xfrm>
                    <a:off x="3893220" y="5082944"/>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32" name="组合 33">
                  <a:extLst>
                    <a:ext uri="{FF2B5EF4-FFF2-40B4-BE49-F238E27FC236}">
                      <a16:creationId xmlns:a16="http://schemas.microsoft.com/office/drawing/2014/main" id="{C2FB67BA-0233-CE41-8DB4-D550796F0443}"/>
                    </a:ext>
                  </a:extLst>
                </p:cNvPr>
                <p:cNvGrpSpPr>
                  <a:grpSpLocks/>
                </p:cNvGrpSpPr>
                <p:nvPr/>
              </p:nvGrpSpPr>
              <p:grpSpPr bwMode="auto">
                <a:xfrm>
                  <a:off x="2140420" y="4901236"/>
                  <a:ext cx="848373" cy="600075"/>
                  <a:chOff x="3786439" y="5082351"/>
                  <a:chExt cx="848373" cy="600075"/>
                </a:xfrm>
              </p:grpSpPr>
              <p:sp>
                <p:nvSpPr>
                  <p:cNvPr id="36" name="矩形 37">
                    <a:extLst>
                      <a:ext uri="{FF2B5EF4-FFF2-40B4-BE49-F238E27FC236}">
                        <a16:creationId xmlns:a16="http://schemas.microsoft.com/office/drawing/2014/main" id="{EF03C0F1-C6FC-1941-B585-5AE54C248297}"/>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0"/>
                    <a:stretch>
                      <a:fillRect b="-1667"/>
                    </a:stretch>
                  </a:blipFill>
                </p:spPr>
                <p:txBody>
                  <a:bodyPr/>
                  <a:lstStyle/>
                  <a:p>
                    <a:pPr>
                      <a:defRPr/>
                    </a:pPr>
                    <a:r>
                      <a:rPr lang="en-US">
                        <a:noFill/>
                        <a:latin typeface="Times New Roman" charset="0"/>
                        <a:ea typeface="SimSun" charset="-122"/>
                      </a:rPr>
                      <a:t> </a:t>
                    </a:r>
                  </a:p>
                </p:txBody>
              </p:sp>
              <p:sp>
                <p:nvSpPr>
                  <p:cNvPr id="37" name="椭圆 38">
                    <a:extLst>
                      <a:ext uri="{FF2B5EF4-FFF2-40B4-BE49-F238E27FC236}">
                        <a16:creationId xmlns:a16="http://schemas.microsoft.com/office/drawing/2014/main" id="{DA5CA201-091D-DE4D-AA16-70D96C576A00}"/>
                      </a:ext>
                    </a:extLst>
                  </p:cNvPr>
                  <p:cNvSpPr/>
                  <p:nvPr/>
                </p:nvSpPr>
                <p:spPr>
                  <a:xfrm>
                    <a:off x="3892985" y="5082801"/>
                    <a:ext cx="614379"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33" name="直接连接符 34">
                  <a:extLst>
                    <a:ext uri="{FF2B5EF4-FFF2-40B4-BE49-F238E27FC236}">
                      <a16:creationId xmlns:a16="http://schemas.microsoft.com/office/drawing/2014/main" id="{4D721CE3-EE9B-4449-80E9-5F9198949A68}"/>
                    </a:ext>
                  </a:extLst>
                </p:cNvPr>
                <p:cNvCxnSpPr>
                  <a:stCxn id="37" idx="3"/>
                  <a:endCxn id="41" idx="7"/>
                </p:cNvCxnSpPr>
                <p:nvPr/>
              </p:nvCxnSpPr>
              <p:spPr>
                <a:xfrm flipH="1">
                  <a:off x="2112025" y="5414449"/>
                  <a:ext cx="225431" cy="39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5">
                  <a:extLst>
                    <a:ext uri="{FF2B5EF4-FFF2-40B4-BE49-F238E27FC236}">
                      <a16:creationId xmlns:a16="http://schemas.microsoft.com/office/drawing/2014/main" id="{0BA268E9-D2C2-6644-8CB9-95E7AD807721}"/>
                    </a:ext>
                  </a:extLst>
                </p:cNvPr>
                <p:cNvCxnSpPr>
                  <a:stCxn id="37" idx="5"/>
                  <a:endCxn id="39" idx="1"/>
                </p:cNvCxnSpPr>
                <p:nvPr/>
              </p:nvCxnSpPr>
              <p:spPr>
                <a:xfrm>
                  <a:off x="2770854" y="5414449"/>
                  <a:ext cx="227019" cy="37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6">
                  <a:extLst>
                    <a:ext uri="{FF2B5EF4-FFF2-40B4-BE49-F238E27FC236}">
                      <a16:creationId xmlns:a16="http://schemas.microsoft.com/office/drawing/2014/main" id="{E56D2ECD-7F68-394C-9B15-CE21D19F178D}"/>
                    </a:ext>
                  </a:extLst>
                </p:cNvPr>
                <p:cNvCxnSpPr>
                  <a:stCxn id="41" idx="6"/>
                  <a:endCxn id="39" idx="2"/>
                </p:cNvCxnSpPr>
                <p:nvPr/>
              </p:nvCxnSpPr>
              <p:spPr>
                <a:xfrm flipV="1">
                  <a:off x="2200927" y="6006589"/>
                  <a:ext cx="706455" cy="158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组合 12">
                <a:extLst>
                  <a:ext uri="{FF2B5EF4-FFF2-40B4-BE49-F238E27FC236}">
                    <a16:creationId xmlns:a16="http://schemas.microsoft.com/office/drawing/2014/main" id="{D4AD4EDD-DB25-8143-AF03-34E906DCCB91}"/>
                  </a:ext>
                </a:extLst>
              </p:cNvPr>
              <p:cNvGrpSpPr>
                <a:grpSpLocks/>
              </p:cNvGrpSpPr>
              <p:nvPr/>
            </p:nvGrpSpPr>
            <p:grpSpPr bwMode="auto">
              <a:xfrm>
                <a:off x="5523867" y="5007142"/>
                <a:ext cx="2168734" cy="1420981"/>
                <a:chOff x="5486985" y="4978568"/>
                <a:chExt cx="2168734" cy="1420981"/>
              </a:xfrm>
            </p:grpSpPr>
            <p:grpSp>
              <p:nvGrpSpPr>
                <p:cNvPr id="18" name="组合 19">
                  <a:extLst>
                    <a:ext uri="{FF2B5EF4-FFF2-40B4-BE49-F238E27FC236}">
                      <a16:creationId xmlns:a16="http://schemas.microsoft.com/office/drawing/2014/main" id="{7815CB48-3719-0A4D-928F-8E30982544EB}"/>
                    </a:ext>
                  </a:extLst>
                </p:cNvPr>
                <p:cNvGrpSpPr>
                  <a:grpSpLocks/>
                </p:cNvGrpSpPr>
                <p:nvPr/>
              </p:nvGrpSpPr>
              <p:grpSpPr bwMode="auto">
                <a:xfrm>
                  <a:off x="5486985" y="5799474"/>
                  <a:ext cx="848373" cy="600075"/>
                  <a:chOff x="3786439" y="5082351"/>
                  <a:chExt cx="848373" cy="600075"/>
                </a:xfrm>
              </p:grpSpPr>
              <p:sp>
                <p:nvSpPr>
                  <p:cNvPr id="28" name="矩形 29">
                    <a:extLst>
                      <a:ext uri="{FF2B5EF4-FFF2-40B4-BE49-F238E27FC236}">
                        <a16:creationId xmlns:a16="http://schemas.microsoft.com/office/drawing/2014/main" id="{907DCB65-F2DE-B54A-B0CB-BAFF4C75D2BC}"/>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1"/>
                    <a:stretch>
                      <a:fillRect/>
                    </a:stretch>
                  </a:blipFill>
                </p:spPr>
                <p:txBody>
                  <a:bodyPr/>
                  <a:lstStyle/>
                  <a:p>
                    <a:pPr>
                      <a:defRPr/>
                    </a:pPr>
                    <a:r>
                      <a:rPr lang="en-US">
                        <a:noFill/>
                        <a:latin typeface="Times New Roman" charset="0"/>
                        <a:ea typeface="SimSun" charset="-122"/>
                      </a:rPr>
                      <a:t> </a:t>
                    </a:r>
                  </a:p>
                </p:txBody>
              </p:sp>
              <p:sp>
                <p:nvSpPr>
                  <p:cNvPr id="29" name="椭圆 30">
                    <a:extLst>
                      <a:ext uri="{FF2B5EF4-FFF2-40B4-BE49-F238E27FC236}">
                        <a16:creationId xmlns:a16="http://schemas.microsoft.com/office/drawing/2014/main" id="{54016EBF-7493-094B-A7D9-C87DB51B91C1}"/>
                      </a:ext>
                    </a:extLst>
                  </p:cNvPr>
                  <p:cNvSpPr/>
                  <p:nvPr/>
                </p:nvSpPr>
                <p:spPr>
                  <a:xfrm>
                    <a:off x="3906457" y="5082634"/>
                    <a:ext cx="6016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19" name="组合 20">
                  <a:extLst>
                    <a:ext uri="{FF2B5EF4-FFF2-40B4-BE49-F238E27FC236}">
                      <a16:creationId xmlns:a16="http://schemas.microsoft.com/office/drawing/2014/main" id="{4EEB44A7-4200-EE43-AC9F-0C91E1988BE9}"/>
                    </a:ext>
                  </a:extLst>
                </p:cNvPr>
                <p:cNvGrpSpPr>
                  <a:grpSpLocks/>
                </p:cNvGrpSpPr>
                <p:nvPr/>
              </p:nvGrpSpPr>
              <p:grpSpPr bwMode="auto">
                <a:xfrm>
                  <a:off x="6807346" y="5783289"/>
                  <a:ext cx="848373" cy="600075"/>
                  <a:chOff x="3786439" y="5082351"/>
                  <a:chExt cx="848373" cy="600075"/>
                </a:xfrm>
              </p:grpSpPr>
              <p:sp>
                <p:nvSpPr>
                  <p:cNvPr id="26" name="矩形 27">
                    <a:extLst>
                      <a:ext uri="{FF2B5EF4-FFF2-40B4-BE49-F238E27FC236}">
                        <a16:creationId xmlns:a16="http://schemas.microsoft.com/office/drawing/2014/main" id="{FAF68AB8-A368-1346-9187-A44CB211AAAF}"/>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2"/>
                    <a:stretch>
                      <a:fillRect b="-1667"/>
                    </a:stretch>
                  </a:blipFill>
                </p:spPr>
                <p:txBody>
                  <a:bodyPr/>
                  <a:lstStyle/>
                  <a:p>
                    <a:pPr>
                      <a:defRPr/>
                    </a:pPr>
                    <a:r>
                      <a:rPr lang="en-US">
                        <a:noFill/>
                        <a:latin typeface="Times New Roman" charset="0"/>
                        <a:ea typeface="SimSun" charset="-122"/>
                      </a:rPr>
                      <a:t> </a:t>
                    </a:r>
                  </a:p>
                </p:txBody>
              </p:sp>
              <p:sp>
                <p:nvSpPr>
                  <p:cNvPr id="27" name="椭圆 28">
                    <a:extLst>
                      <a:ext uri="{FF2B5EF4-FFF2-40B4-BE49-F238E27FC236}">
                        <a16:creationId xmlns:a16="http://schemas.microsoft.com/office/drawing/2014/main" id="{2EEC43F9-C172-0A44-B576-3B706809E3BB}"/>
                      </a:ext>
                    </a:extLst>
                  </p:cNvPr>
                  <p:cNvSpPr/>
                  <p:nvPr/>
                </p:nvSpPr>
                <p:spPr>
                  <a:xfrm>
                    <a:off x="3906929" y="5082944"/>
                    <a:ext cx="6143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grpSp>
              <p:nvGrpSpPr>
                <p:cNvPr id="20" name="组合 21">
                  <a:extLst>
                    <a:ext uri="{FF2B5EF4-FFF2-40B4-BE49-F238E27FC236}">
                      <a16:creationId xmlns:a16="http://schemas.microsoft.com/office/drawing/2014/main" id="{FFB64FB7-2F15-6E49-92A0-C3A9C5839F35}"/>
                    </a:ext>
                  </a:extLst>
                </p:cNvPr>
                <p:cNvGrpSpPr>
                  <a:grpSpLocks/>
                </p:cNvGrpSpPr>
                <p:nvPr/>
              </p:nvGrpSpPr>
              <p:grpSpPr bwMode="auto">
                <a:xfrm>
                  <a:off x="6147165" y="4978568"/>
                  <a:ext cx="848373" cy="600075"/>
                  <a:chOff x="3786439" y="5082351"/>
                  <a:chExt cx="848373" cy="600075"/>
                </a:xfrm>
              </p:grpSpPr>
              <p:sp>
                <p:nvSpPr>
                  <p:cNvPr id="24" name="矩形 25">
                    <a:extLst>
                      <a:ext uri="{FF2B5EF4-FFF2-40B4-BE49-F238E27FC236}">
                        <a16:creationId xmlns:a16="http://schemas.microsoft.com/office/drawing/2014/main" id="{8788D2DE-6830-384F-81A5-4B35570F9E56}"/>
                      </a:ext>
                    </a:extLst>
                  </p:cNvPr>
                  <p:cNvSpPr>
                    <a:spLocks noRot="1" noChangeAspect="1" noMove="1" noResize="1" noEditPoints="1" noAdjustHandles="1" noChangeArrowheads="1" noChangeShapeType="1" noTextEdit="1"/>
                  </p:cNvSpPr>
                  <p:nvPr/>
                </p:nvSpPr>
                <p:spPr>
                  <a:xfrm>
                    <a:off x="3786439" y="5172074"/>
                    <a:ext cx="848373" cy="369332"/>
                  </a:xfrm>
                  <a:prstGeom prst="rect">
                    <a:avLst/>
                  </a:prstGeom>
                  <a:blipFill rotWithShape="0">
                    <a:blip r:embed="rId13"/>
                    <a:stretch>
                      <a:fillRect b="-1667"/>
                    </a:stretch>
                  </a:blipFill>
                </p:spPr>
                <p:txBody>
                  <a:bodyPr/>
                  <a:lstStyle/>
                  <a:p>
                    <a:pPr>
                      <a:defRPr/>
                    </a:pPr>
                    <a:r>
                      <a:rPr lang="en-US">
                        <a:noFill/>
                        <a:latin typeface="Times New Roman" charset="0"/>
                        <a:ea typeface="SimSun" charset="-122"/>
                      </a:rPr>
                      <a:t> </a:t>
                    </a:r>
                  </a:p>
                </p:txBody>
              </p:sp>
              <p:sp>
                <p:nvSpPr>
                  <p:cNvPr id="25" name="椭圆 26">
                    <a:extLst>
                      <a:ext uri="{FF2B5EF4-FFF2-40B4-BE49-F238E27FC236}">
                        <a16:creationId xmlns:a16="http://schemas.microsoft.com/office/drawing/2014/main" id="{11AEE32E-6A4E-F84A-B3B4-65F8E9AAE339}"/>
                      </a:ext>
                    </a:extLst>
                  </p:cNvPr>
                  <p:cNvSpPr/>
                  <p:nvPr/>
                </p:nvSpPr>
                <p:spPr>
                  <a:xfrm>
                    <a:off x="3906694" y="5082801"/>
                    <a:ext cx="601678" cy="60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en-US" sz="1800"/>
                  </a:p>
                </p:txBody>
              </p:sp>
            </p:grpSp>
            <p:cxnSp>
              <p:nvCxnSpPr>
                <p:cNvPr id="21" name="直接连接符 22">
                  <a:extLst>
                    <a:ext uri="{FF2B5EF4-FFF2-40B4-BE49-F238E27FC236}">
                      <a16:creationId xmlns:a16="http://schemas.microsoft.com/office/drawing/2014/main" id="{A98AA8C6-9F6B-ED43-9720-3186365BC3C7}"/>
                    </a:ext>
                  </a:extLst>
                </p:cNvPr>
                <p:cNvCxnSpPr>
                  <a:stCxn id="25" idx="3"/>
                  <a:endCxn id="29" idx="7"/>
                </p:cNvCxnSpPr>
                <p:nvPr/>
              </p:nvCxnSpPr>
              <p:spPr>
                <a:xfrm flipH="1">
                  <a:off x="6132478" y="5491781"/>
                  <a:ext cx="225431" cy="39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3">
                  <a:extLst>
                    <a:ext uri="{FF2B5EF4-FFF2-40B4-BE49-F238E27FC236}">
                      <a16:creationId xmlns:a16="http://schemas.microsoft.com/office/drawing/2014/main" id="{E83C656A-51F2-CC4C-9456-3DFAA599D96C}"/>
                    </a:ext>
                  </a:extLst>
                </p:cNvPr>
                <p:cNvCxnSpPr>
                  <a:stCxn id="25" idx="5"/>
                  <a:endCxn id="27" idx="1"/>
                </p:cNvCxnSpPr>
                <p:nvPr/>
              </p:nvCxnSpPr>
              <p:spPr>
                <a:xfrm>
                  <a:off x="6791308" y="5491781"/>
                  <a:ext cx="227018" cy="37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4">
                  <a:extLst>
                    <a:ext uri="{FF2B5EF4-FFF2-40B4-BE49-F238E27FC236}">
                      <a16:creationId xmlns:a16="http://schemas.microsoft.com/office/drawing/2014/main" id="{D85A8AE3-5777-1B42-AD27-DBEDF78D5DD9}"/>
                    </a:ext>
                  </a:extLst>
                </p:cNvPr>
                <p:cNvCxnSpPr>
                  <a:stCxn id="29" idx="6"/>
                  <a:endCxn id="27" idx="2"/>
                </p:cNvCxnSpPr>
                <p:nvPr/>
              </p:nvCxnSpPr>
              <p:spPr>
                <a:xfrm flipV="1">
                  <a:off x="6221381" y="6083921"/>
                  <a:ext cx="706456" cy="1587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 name="直接连接符 13">
                <a:extLst>
                  <a:ext uri="{FF2B5EF4-FFF2-40B4-BE49-F238E27FC236}">
                    <a16:creationId xmlns:a16="http://schemas.microsoft.com/office/drawing/2014/main" id="{A3B87E21-5E08-B64A-B289-2E80BB4257BA}"/>
                  </a:ext>
                </a:extLst>
              </p:cNvPr>
              <p:cNvCxnSpPr>
                <a:stCxn id="61" idx="4"/>
                <a:endCxn id="41" idx="0"/>
              </p:cNvCxnSpPr>
              <p:nvPr/>
            </p:nvCxnSpPr>
            <p:spPr>
              <a:xfrm>
                <a:off x="2549768" y="4486891"/>
                <a:ext cx="558814" cy="1341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4">
                <a:extLst>
                  <a:ext uri="{FF2B5EF4-FFF2-40B4-BE49-F238E27FC236}">
                    <a16:creationId xmlns:a16="http://schemas.microsoft.com/office/drawing/2014/main" id="{2A396F4A-E376-F644-8C6D-BE845E2E0BB4}"/>
                  </a:ext>
                </a:extLst>
              </p:cNvPr>
              <p:cNvCxnSpPr>
                <a:stCxn id="61" idx="5"/>
                <a:endCxn id="29" idx="0"/>
              </p:cNvCxnSpPr>
              <p:nvPr/>
            </p:nvCxnSpPr>
            <p:spPr>
              <a:xfrm>
                <a:off x="2767261" y="4399577"/>
                <a:ext cx="3170318" cy="142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5">
                <a:extLst>
                  <a:ext uri="{FF2B5EF4-FFF2-40B4-BE49-F238E27FC236}">
                    <a16:creationId xmlns:a16="http://schemas.microsoft.com/office/drawing/2014/main" id="{4937B5AF-8953-0742-B6FE-9E328463D8BE}"/>
                  </a:ext>
                </a:extLst>
              </p:cNvPr>
              <p:cNvCxnSpPr>
                <a:stCxn id="37" idx="7"/>
                <a:endCxn id="55" idx="3"/>
              </p:cNvCxnSpPr>
              <p:nvPr/>
            </p:nvCxnSpPr>
            <p:spPr>
              <a:xfrm flipV="1">
                <a:off x="3986493" y="4385290"/>
                <a:ext cx="1590716" cy="709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6">
                <a:extLst>
                  <a:ext uri="{FF2B5EF4-FFF2-40B4-BE49-F238E27FC236}">
                    <a16:creationId xmlns:a16="http://schemas.microsoft.com/office/drawing/2014/main" id="{1A27E4CD-F4BF-4649-91D0-CA2EC271CBF6}"/>
                  </a:ext>
                </a:extLst>
              </p:cNvPr>
              <p:cNvCxnSpPr>
                <a:stCxn id="39" idx="7"/>
                <a:endCxn id="53" idx="3"/>
              </p:cNvCxnSpPr>
              <p:nvPr/>
            </p:nvCxnSpPr>
            <p:spPr>
              <a:xfrm flipV="1">
                <a:off x="4646909" y="4399577"/>
                <a:ext cx="2149530" cy="1500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7">
                <a:extLst>
                  <a:ext uri="{FF2B5EF4-FFF2-40B4-BE49-F238E27FC236}">
                    <a16:creationId xmlns:a16="http://schemas.microsoft.com/office/drawing/2014/main" id="{D96050AD-6970-7E46-8412-0010C096840B}"/>
                  </a:ext>
                </a:extLst>
              </p:cNvPr>
              <p:cNvCxnSpPr>
                <a:stCxn id="57" idx="5"/>
                <a:endCxn id="25" idx="1"/>
              </p:cNvCxnSpPr>
              <p:nvPr/>
            </p:nvCxnSpPr>
            <p:spPr>
              <a:xfrm>
                <a:off x="5024744" y="4385290"/>
                <a:ext cx="1355760" cy="709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8">
                <a:extLst>
                  <a:ext uri="{FF2B5EF4-FFF2-40B4-BE49-F238E27FC236}">
                    <a16:creationId xmlns:a16="http://schemas.microsoft.com/office/drawing/2014/main" id="{50D70BBA-87DB-8A4A-9C95-25FFA01614CF}"/>
                  </a:ext>
                </a:extLst>
              </p:cNvPr>
              <p:cNvCxnSpPr>
                <a:stCxn id="27" idx="7"/>
                <a:endCxn id="51" idx="4"/>
              </p:cNvCxnSpPr>
              <p:nvPr/>
            </p:nvCxnSpPr>
            <p:spPr>
              <a:xfrm flipV="1">
                <a:off x="7475907" y="4486891"/>
                <a:ext cx="523888" cy="14128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矩形 9">
              <a:extLst>
                <a:ext uri="{FF2B5EF4-FFF2-40B4-BE49-F238E27FC236}">
                  <a16:creationId xmlns:a16="http://schemas.microsoft.com/office/drawing/2014/main" id="{6EDDEB41-FB99-A841-AF48-06A1480507BD}"/>
                </a:ext>
              </a:extLst>
            </p:cNvPr>
            <p:cNvSpPr>
              <a:spLocks noRot="1" noChangeAspect="1" noMove="1" noResize="1" noEditPoints="1" noAdjustHandles="1" noChangeArrowheads="1" noChangeShapeType="1" noTextEdit="1"/>
            </p:cNvSpPr>
            <p:nvPr/>
          </p:nvSpPr>
          <p:spPr>
            <a:xfrm>
              <a:off x="-155313" y="1351024"/>
              <a:ext cx="3985194" cy="369332"/>
            </a:xfrm>
            <a:prstGeom prst="rect">
              <a:avLst/>
            </a:prstGeom>
            <a:blipFill rotWithShape="0">
              <a:blip r:embed="rId14"/>
              <a:stretch>
                <a:fillRect b="-14754"/>
              </a:stretch>
            </a:blipFill>
          </p:spPr>
          <p:txBody>
            <a:bodyPr/>
            <a:lstStyle/>
            <a:p>
              <a:pPr>
                <a:defRPr/>
              </a:pPr>
              <a:r>
                <a:rPr lang="en-US">
                  <a:noFill/>
                  <a:latin typeface="Times New Roman" charset="0"/>
                  <a:ea typeface="SimSun" charset="-122"/>
                </a:rPr>
                <a:t> </a:t>
              </a:r>
            </a:p>
          </p:txBody>
        </p:sp>
      </p:grpSp>
      <p:sp>
        <p:nvSpPr>
          <p:cNvPr id="63" name="标题 1">
            <a:extLst>
              <a:ext uri="{FF2B5EF4-FFF2-40B4-BE49-F238E27FC236}">
                <a16:creationId xmlns:a16="http://schemas.microsoft.com/office/drawing/2014/main" id="{FEAD97B6-6BAD-714C-9429-221690002A84}"/>
              </a:ext>
            </a:extLst>
          </p:cNvPr>
          <p:cNvSpPr txBox="1">
            <a:spLocks noChangeArrowheads="1"/>
          </p:cNvSpPr>
          <p:nvPr/>
        </p:nvSpPr>
        <p:spPr bwMode="auto">
          <a:xfrm>
            <a:off x="1303338" y="3667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kumimoji="1" sz="4400">
                <a:solidFill>
                  <a:schemeClr val="tx2"/>
                </a:solidFill>
                <a:latin typeface="+mj-lt"/>
                <a:ea typeface="宋体" panose="02010600030101010101" pitchFamily="2" charset="-122"/>
                <a:cs typeface="SimSun" panose="02010600030101010101" pitchFamily="2" charset="-122"/>
              </a:defRPr>
            </a:lvl1pPr>
            <a:lvl2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2pPr>
            <a:lvl3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3pPr>
            <a:lvl4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4pPr>
            <a:lvl5pPr algn="l" rtl="0" eaLnBrk="1" fontAlgn="base" hangingPunct="1">
              <a:spcBef>
                <a:spcPct val="0"/>
              </a:spcBef>
              <a:spcAft>
                <a:spcPct val="0"/>
              </a:spcAft>
              <a:defRPr kumimoji="1" sz="4400">
                <a:solidFill>
                  <a:schemeClr val="tx2"/>
                </a:solidFill>
                <a:latin typeface="Tahoma" charset="0"/>
                <a:ea typeface="宋体" panose="02010600030101010101" pitchFamily="2" charset="-122"/>
                <a:cs typeface="SimSun" panose="02010600030101010101" pitchFamily="2" charset="-122"/>
              </a:defRPr>
            </a:lvl5pPr>
            <a:lvl6pPr marL="457200" algn="l" rtl="0" eaLnBrk="1" fontAlgn="base" hangingPunct="1">
              <a:spcBef>
                <a:spcPct val="0"/>
              </a:spcBef>
              <a:spcAft>
                <a:spcPct val="0"/>
              </a:spcAft>
              <a:defRPr sz="4400">
                <a:solidFill>
                  <a:schemeClr val="tx2"/>
                </a:solidFill>
                <a:latin typeface="Tahoma" charset="0"/>
                <a:ea typeface="宋体" charset="0"/>
                <a:cs typeface="宋体" charset="0"/>
              </a:defRPr>
            </a:lvl6pPr>
            <a:lvl7pPr marL="914400" algn="l" rtl="0" eaLnBrk="1" fontAlgn="base" hangingPunct="1">
              <a:spcBef>
                <a:spcPct val="0"/>
              </a:spcBef>
              <a:spcAft>
                <a:spcPct val="0"/>
              </a:spcAft>
              <a:defRPr sz="4400">
                <a:solidFill>
                  <a:schemeClr val="tx2"/>
                </a:solidFill>
                <a:latin typeface="Tahoma" charset="0"/>
                <a:ea typeface="宋体" charset="0"/>
                <a:cs typeface="宋体" charset="0"/>
              </a:defRPr>
            </a:lvl7pPr>
            <a:lvl8pPr marL="1371600" algn="l" rtl="0" eaLnBrk="1" fontAlgn="base" hangingPunct="1">
              <a:spcBef>
                <a:spcPct val="0"/>
              </a:spcBef>
              <a:spcAft>
                <a:spcPct val="0"/>
              </a:spcAft>
              <a:defRPr sz="4400">
                <a:solidFill>
                  <a:schemeClr val="tx2"/>
                </a:solidFill>
                <a:latin typeface="Tahoma" charset="0"/>
                <a:ea typeface="宋体" charset="0"/>
                <a:cs typeface="宋体" charset="0"/>
              </a:defRPr>
            </a:lvl8pPr>
            <a:lvl9pPr marL="1828800" algn="l" rtl="0" eaLnBrk="1" fontAlgn="base" hangingPunct="1">
              <a:spcBef>
                <a:spcPct val="0"/>
              </a:spcBef>
              <a:spcAft>
                <a:spcPct val="0"/>
              </a:spcAft>
              <a:defRPr sz="4400">
                <a:solidFill>
                  <a:schemeClr val="tx2"/>
                </a:solidFill>
                <a:latin typeface="Tahoma" charset="0"/>
                <a:ea typeface="宋体" charset="0"/>
                <a:cs typeface="宋体" charset="0"/>
              </a:defRPr>
            </a:lvl9pPr>
          </a:lstStyle>
          <a:p>
            <a:r>
              <a:rPr lang="zh-CN" altLang="en-US" kern="0"/>
              <a:t>顶点覆盖问题</a:t>
            </a:r>
            <a:r>
              <a:rPr lang="en-US" altLang="zh-CN" kern="0"/>
              <a:t>(VC)</a:t>
            </a:r>
            <a:endParaRPr lang="zh-CN" altLang="en-US" kern="0" dirty="0"/>
          </a:p>
        </p:txBody>
      </p:sp>
    </p:spTree>
    <p:extLst>
      <p:ext uri="{BB962C8B-B14F-4D97-AF65-F5344CB8AC3E}">
        <p14:creationId xmlns:p14="http://schemas.microsoft.com/office/powerpoint/2010/main" val="3770019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a:extLst>
              <a:ext uri="{FF2B5EF4-FFF2-40B4-BE49-F238E27FC236}">
                <a16:creationId xmlns:a16="http://schemas.microsoft.com/office/drawing/2014/main" id="{AF8B6132-FDED-DF43-ADC7-89E8CCD34272}"/>
              </a:ext>
            </a:extLst>
          </p:cNvPr>
          <p:cNvSpPr>
            <a:spLocks noGrp="1" noChangeArrowheads="1"/>
          </p:cNvSpPr>
          <p:nvPr>
            <p:ph type="body" idx="1"/>
          </p:nvPr>
        </p:nvSpPr>
        <p:spPr>
          <a:xfrm>
            <a:off x="214313" y="1981200"/>
            <a:ext cx="8929687" cy="4114800"/>
          </a:xfrm>
        </p:spPr>
        <p:txBody>
          <a:bodyPr/>
          <a:lstStyle/>
          <a:p>
            <a:pPr>
              <a:buFontTx/>
              <a:buNone/>
            </a:pPr>
            <a:r>
              <a:rPr lang="en-US" altLang="zh-CN" dirty="0"/>
              <a:t>2) </a:t>
            </a:r>
            <a:r>
              <a:rPr lang="zh-CN" altLang="en-US" sz="2800" dirty="0"/>
              <a:t>计算机性能的提高对易解问题与难解问题算法的影响</a:t>
            </a:r>
          </a:p>
          <a:p>
            <a:pPr>
              <a:buFontTx/>
              <a:buNone/>
            </a:pPr>
            <a:r>
              <a:rPr lang="zh-CN" altLang="en-US" sz="2800" dirty="0"/>
              <a:t>    </a:t>
            </a:r>
            <a:r>
              <a:rPr lang="zh-CN" altLang="en-US" sz="2400" dirty="0"/>
              <a:t>假设求解同一个问题有</a:t>
            </a:r>
            <a:r>
              <a:rPr lang="en-US" altLang="zh-CN" sz="2400" dirty="0"/>
              <a:t>5</a:t>
            </a:r>
            <a:r>
              <a:rPr lang="zh-CN" altLang="en-US" sz="2400" dirty="0"/>
              <a:t>个算法</a:t>
            </a:r>
            <a:r>
              <a:rPr lang="en-US" altLang="zh-CN" sz="2400" dirty="0"/>
              <a:t>A1~A5</a:t>
            </a:r>
            <a:r>
              <a:rPr lang="zh-CN" altLang="en-US" sz="2400" dirty="0"/>
              <a:t>，时间复杂度</a:t>
            </a:r>
            <a:r>
              <a:rPr lang="en-US" altLang="zh-CN" sz="2400" dirty="0"/>
              <a:t>T(n)</a:t>
            </a:r>
            <a:r>
              <a:rPr lang="zh-CN" altLang="en-US" sz="2400" dirty="0"/>
              <a:t>如下表，假定计算机</a:t>
            </a:r>
            <a:r>
              <a:rPr lang="en-US" altLang="zh-CN" sz="2400" dirty="0"/>
              <a:t>C2</a:t>
            </a:r>
            <a:r>
              <a:rPr lang="zh-CN" altLang="en-US" sz="2400" dirty="0"/>
              <a:t>的速度是计算机</a:t>
            </a:r>
            <a:r>
              <a:rPr lang="en-US" altLang="zh-CN" sz="2400" dirty="0"/>
              <a:t>C1</a:t>
            </a:r>
            <a:r>
              <a:rPr lang="zh-CN" altLang="en-US" sz="2400" dirty="0"/>
              <a:t>的</a:t>
            </a:r>
            <a:r>
              <a:rPr lang="en-US" altLang="zh-CN" sz="2400" dirty="0"/>
              <a:t>10</a:t>
            </a:r>
            <a:r>
              <a:rPr lang="zh-CN" altLang="en-US" sz="2400" dirty="0"/>
              <a:t>倍。下表给出了在相同时间内不同算法能处理的问题规模情况： </a:t>
            </a:r>
          </a:p>
          <a:p>
            <a:pPr>
              <a:buFontTx/>
              <a:buNone/>
            </a:pPr>
            <a:endParaRPr lang="zh-CN" altLang="en-US" dirty="0"/>
          </a:p>
        </p:txBody>
      </p:sp>
      <p:sp>
        <p:nvSpPr>
          <p:cNvPr id="22530" name="Rectangle 24">
            <a:extLst>
              <a:ext uri="{FF2B5EF4-FFF2-40B4-BE49-F238E27FC236}">
                <a16:creationId xmlns:a16="http://schemas.microsoft.com/office/drawing/2014/main" id="{D445D5D8-FDCA-D146-B8F9-121BF65E42A5}"/>
              </a:ext>
            </a:extLst>
          </p:cNvPr>
          <p:cNvSpPr>
            <a:spLocks noChangeArrowheads="1"/>
          </p:cNvSpPr>
          <p:nvPr/>
        </p:nvSpPr>
        <p:spPr bwMode="auto">
          <a:xfrm>
            <a:off x="444500" y="1981200"/>
            <a:ext cx="22113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en-CN" altLang="en-CN"/>
          </a:p>
        </p:txBody>
      </p:sp>
      <p:graphicFrame>
        <p:nvGraphicFramePr>
          <p:cNvPr id="327895" name="Group 215">
            <a:extLst>
              <a:ext uri="{FF2B5EF4-FFF2-40B4-BE49-F238E27FC236}">
                <a16:creationId xmlns:a16="http://schemas.microsoft.com/office/drawing/2014/main" id="{12F7DEAB-AD9C-A04A-B4D3-F300A4C999C1}"/>
              </a:ext>
            </a:extLst>
          </p:cNvPr>
          <p:cNvGraphicFramePr>
            <a:graphicFrameLocks noGrp="1"/>
          </p:cNvGraphicFramePr>
          <p:nvPr>
            <p:extLst>
              <p:ext uri="{D42A27DB-BD31-4B8C-83A1-F6EECF244321}">
                <p14:modId xmlns:p14="http://schemas.microsoft.com/office/powerpoint/2010/main" val="1901353064"/>
              </p:ext>
            </p:extLst>
          </p:nvPr>
        </p:nvGraphicFramePr>
        <p:xfrm>
          <a:off x="1003300" y="4125680"/>
          <a:ext cx="6886576" cy="2127249"/>
        </p:xfrm>
        <a:graphic>
          <a:graphicData uri="http://schemas.openxmlformats.org/drawingml/2006/table">
            <a:tbl>
              <a:tblPr/>
              <a:tblGrid>
                <a:gridCol w="1067046">
                  <a:extLst>
                    <a:ext uri="{9D8B030D-6E8A-4147-A177-3AD203B41FA5}">
                      <a16:colId xmlns:a16="http://schemas.microsoft.com/office/drawing/2014/main" val="20000"/>
                    </a:ext>
                  </a:extLst>
                </a:gridCol>
                <a:gridCol w="1295699">
                  <a:extLst>
                    <a:ext uri="{9D8B030D-6E8A-4147-A177-3AD203B41FA5}">
                      <a16:colId xmlns:a16="http://schemas.microsoft.com/office/drawing/2014/main" val="20001"/>
                    </a:ext>
                  </a:extLst>
                </a:gridCol>
                <a:gridCol w="1219481">
                  <a:extLst>
                    <a:ext uri="{9D8B030D-6E8A-4147-A177-3AD203B41FA5}">
                      <a16:colId xmlns:a16="http://schemas.microsoft.com/office/drawing/2014/main" val="20002"/>
                    </a:ext>
                  </a:extLst>
                </a:gridCol>
                <a:gridCol w="2151559">
                  <a:extLst>
                    <a:ext uri="{9D8B030D-6E8A-4147-A177-3AD203B41FA5}">
                      <a16:colId xmlns:a16="http://schemas.microsoft.com/office/drawing/2014/main" val="20003"/>
                    </a:ext>
                  </a:extLst>
                </a:gridCol>
                <a:gridCol w="1152791">
                  <a:extLst>
                    <a:ext uri="{9D8B030D-6E8A-4147-A177-3AD203B41FA5}">
                      <a16:colId xmlns:a16="http://schemas.microsoft.com/office/drawing/2014/main" val="20004"/>
                    </a:ext>
                  </a:extLst>
                </a:gridCol>
              </a:tblGrid>
              <a:tr h="351632">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T(n)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000080"/>
                          </a:solidFill>
                          <a:effectLst/>
                          <a:latin typeface="华文中宋" charset="-122"/>
                          <a:ea typeface="华文中宋" charset="-122"/>
                          <a:cs typeface="Times New Roman" charset="0"/>
                        </a:rPr>
                        <a:t>变化</a:t>
                      </a:r>
                      <a:endParaRPr kumimoji="0" lang="zh-CN" altLang="en-US"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7986">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n′=10n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399">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20n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5000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n′=10n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399">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5nlogn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250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1842</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n&lt;n′&lt;10n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7.37</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7986">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2n</a:t>
                      </a:r>
                      <a:r>
                        <a:rPr kumimoji="0" lang="en-US" altLang="zh-CN" sz="1600" b="1" i="0" u="none" strike="noStrike" cap="none" normalizeH="0" baseline="30000">
                          <a:ln>
                            <a:noFill/>
                          </a:ln>
                          <a:solidFill>
                            <a:srgbClr val="000080"/>
                          </a:solidFill>
                          <a:effectLst/>
                          <a:latin typeface="Times New Roman" charset="0"/>
                          <a:ea typeface="华文中宋" charset="-122"/>
                          <a:cs typeface="Times New Roman" charset="0"/>
                        </a:rPr>
                        <a:t>2</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70</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223</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3.16</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847">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latin typeface="Times New Roman" charset="0"/>
                          <a:ea typeface="华文中宋" charset="-122"/>
                          <a:cs typeface="Times New Roman" charset="0"/>
                        </a:rPr>
                        <a:t>2</a:t>
                      </a:r>
                      <a:r>
                        <a:rPr kumimoji="0" lang="en-US" altLang="zh-CN" sz="1600" b="1" i="0" u="none" strike="noStrike" cap="none" normalizeH="0" baseline="30000" dirty="0">
                          <a:ln>
                            <a:noFill/>
                          </a:ln>
                          <a:solidFill>
                            <a:srgbClr val="000080"/>
                          </a:solidFill>
                          <a:effectLst/>
                          <a:latin typeface="Times New Roman" charset="0"/>
                          <a:ea typeface="华文中宋" charset="-122"/>
                          <a:cs typeface="Times New Roman" charset="0"/>
                        </a:rPr>
                        <a:t>n</a:t>
                      </a:r>
                      <a:endParaRPr kumimoji="0" lang="en-US" altLang="zh-CN" sz="1600" b="0" i="0" u="none" strike="noStrike" cap="none" normalizeH="0" baseline="0" dirty="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13</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16</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80"/>
                          </a:solidFill>
                          <a:effectLst/>
                          <a:latin typeface="Times New Roman" charset="0"/>
                          <a:ea typeface="华文中宋" charset="-122"/>
                          <a:cs typeface="Times New Roman" charset="0"/>
                        </a:rPr>
                        <a:t>n′=n+log10≈n+3</a:t>
                      </a:r>
                      <a:endParaRPr kumimoji="0" lang="en-US" altLang="zh-CN" sz="1600" b="0" i="0" u="none" strike="noStrike" cap="none" normalizeH="0" baseline="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200">
                          <a:solidFill>
                            <a:schemeClr val="tx1"/>
                          </a:solidFill>
                          <a:latin typeface="Arial" charset="0"/>
                          <a:ea typeface="宋体" charset="-122"/>
                        </a:defRPr>
                      </a:lvl1pPr>
                      <a:lvl2pPr>
                        <a:spcBef>
                          <a:spcPct val="20000"/>
                        </a:spcBef>
                        <a:defRPr sz="2000">
                          <a:solidFill>
                            <a:schemeClr val="tx1"/>
                          </a:solidFill>
                          <a:latin typeface="Arial" charset="0"/>
                          <a:ea typeface="宋体" charset="-122"/>
                        </a:defRPr>
                      </a:lvl2pPr>
                      <a:lvl3pPr>
                        <a:spcBef>
                          <a:spcPct val="20000"/>
                        </a:spcBef>
                        <a:defRPr sz="1600">
                          <a:solidFill>
                            <a:schemeClr val="tx1"/>
                          </a:solidFill>
                          <a:latin typeface="Arial" charset="0"/>
                          <a:ea typeface="宋体" charset="-122"/>
                        </a:defRPr>
                      </a:lvl3pPr>
                      <a:lvl4pPr>
                        <a:spcBef>
                          <a:spcPct val="20000"/>
                        </a:spcBef>
                        <a:defRPr sz="1200">
                          <a:solidFill>
                            <a:schemeClr val="tx1"/>
                          </a:solidFill>
                          <a:latin typeface="Arial" charset="0"/>
                          <a:ea typeface="宋体" charset="-122"/>
                        </a:defRPr>
                      </a:lvl4pPr>
                      <a:lvl5pPr>
                        <a:spcBef>
                          <a:spcPct val="20000"/>
                        </a:spcBef>
                        <a:defRPr sz="900">
                          <a:solidFill>
                            <a:schemeClr val="tx1"/>
                          </a:solidFill>
                          <a:latin typeface="Arial" charset="0"/>
                          <a:ea typeface="宋体" charset="-122"/>
                        </a:defRPr>
                      </a:lvl5pPr>
                      <a:lvl6pPr fontAlgn="base">
                        <a:spcBef>
                          <a:spcPct val="20000"/>
                        </a:spcBef>
                        <a:spcAft>
                          <a:spcPct val="0"/>
                        </a:spcAft>
                        <a:defRPr sz="900">
                          <a:solidFill>
                            <a:schemeClr val="tx1"/>
                          </a:solidFill>
                          <a:latin typeface="Arial" charset="0"/>
                          <a:ea typeface="宋体" charset="-122"/>
                        </a:defRPr>
                      </a:lvl6pPr>
                      <a:lvl7pPr fontAlgn="base">
                        <a:spcBef>
                          <a:spcPct val="20000"/>
                        </a:spcBef>
                        <a:spcAft>
                          <a:spcPct val="0"/>
                        </a:spcAft>
                        <a:defRPr sz="900">
                          <a:solidFill>
                            <a:schemeClr val="tx1"/>
                          </a:solidFill>
                          <a:latin typeface="Arial" charset="0"/>
                          <a:ea typeface="宋体" charset="-122"/>
                        </a:defRPr>
                      </a:lvl7pPr>
                      <a:lvl8pPr fontAlgn="base">
                        <a:spcBef>
                          <a:spcPct val="20000"/>
                        </a:spcBef>
                        <a:spcAft>
                          <a:spcPct val="0"/>
                        </a:spcAft>
                        <a:defRPr sz="900">
                          <a:solidFill>
                            <a:schemeClr val="tx1"/>
                          </a:solidFill>
                          <a:latin typeface="Arial" charset="0"/>
                          <a:ea typeface="宋体" charset="-122"/>
                        </a:defRPr>
                      </a:lvl8pPr>
                      <a:lvl9pPr fontAlgn="base">
                        <a:spcBef>
                          <a:spcPct val="20000"/>
                        </a:spcBef>
                        <a:spcAft>
                          <a:spcPct val="0"/>
                        </a:spcAft>
                        <a:defRPr sz="9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80"/>
                          </a:solidFill>
                          <a:effectLst/>
                          <a:latin typeface="Times New Roman" charset="0"/>
                          <a:ea typeface="华文中宋" charset="-122"/>
                          <a:cs typeface="Times New Roman" charset="0"/>
                        </a:rPr>
                        <a:t>≈1</a:t>
                      </a:r>
                      <a:endParaRPr kumimoji="0" lang="en-US" altLang="zh-CN" sz="1600" b="0" i="0" u="none" strike="noStrike" cap="none" normalizeH="0" baseline="0" dirty="0">
                        <a:ln>
                          <a:noFill/>
                        </a:ln>
                        <a:solidFill>
                          <a:schemeClr val="tx1"/>
                        </a:solidFill>
                        <a:effectLst/>
                        <a:latin typeface="Arial" charset="0"/>
                        <a:ea typeface="华文中宋" charset="-122"/>
                        <a:cs typeface="Times New Roman" charset="0"/>
                      </a:endParaRPr>
                    </a:p>
                  </a:txBody>
                  <a:tcPr marL="91461" marR="91461" marT="45700" marB="457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575" name="Object 208">
            <a:extLst>
              <a:ext uri="{FF2B5EF4-FFF2-40B4-BE49-F238E27FC236}">
                <a16:creationId xmlns:a16="http://schemas.microsoft.com/office/drawing/2014/main" id="{DC750403-59A4-FC4B-906D-DFEEDA5E2B83}"/>
              </a:ext>
            </a:extLst>
          </p:cNvPr>
          <p:cNvGraphicFramePr>
            <a:graphicFrameLocks noChangeAspect="1"/>
          </p:cNvGraphicFramePr>
          <p:nvPr>
            <p:extLst>
              <p:ext uri="{D42A27DB-BD31-4B8C-83A1-F6EECF244321}">
                <p14:modId xmlns:p14="http://schemas.microsoft.com/office/powerpoint/2010/main" val="1958070716"/>
              </p:ext>
            </p:extLst>
          </p:nvPr>
        </p:nvGraphicFramePr>
        <p:xfrm>
          <a:off x="4822825" y="5176605"/>
          <a:ext cx="381000" cy="287337"/>
        </p:xfrm>
        <a:graphic>
          <a:graphicData uri="http://schemas.openxmlformats.org/presentationml/2006/ole">
            <mc:AlternateContent xmlns:mc="http://schemas.openxmlformats.org/markup-compatibility/2006">
              <mc:Choice xmlns:v="urn:schemas-microsoft-com:vml" Requires="v">
                <p:oleObj spid="_x0000_s22733" name="Equation" r:id="rId4" imgW="7023100" imgH="5270500" progId="Equation.DSMT4">
                  <p:embed/>
                </p:oleObj>
              </mc:Choice>
              <mc:Fallback>
                <p:oleObj name="Equation" r:id="rId4" imgW="7023100" imgH="5270500" progId="Equation.DSMT4">
                  <p:embed/>
                  <p:pic>
                    <p:nvPicPr>
                      <p:cNvPr id="0" name="Object 2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825" y="5176605"/>
                        <a:ext cx="3810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76" name="Object 209">
            <a:extLst>
              <a:ext uri="{FF2B5EF4-FFF2-40B4-BE49-F238E27FC236}">
                <a16:creationId xmlns:a16="http://schemas.microsoft.com/office/drawing/2014/main" id="{55E20349-15CF-5147-9D89-8C7714730AF9}"/>
              </a:ext>
            </a:extLst>
          </p:cNvPr>
          <p:cNvGraphicFramePr>
            <a:graphicFrameLocks noChangeAspect="1"/>
          </p:cNvGraphicFramePr>
          <p:nvPr>
            <p:extLst>
              <p:ext uri="{D42A27DB-BD31-4B8C-83A1-F6EECF244321}">
                <p14:modId xmlns:p14="http://schemas.microsoft.com/office/powerpoint/2010/main" val="1999931245"/>
              </p:ext>
            </p:extLst>
          </p:nvPr>
        </p:nvGraphicFramePr>
        <p:xfrm>
          <a:off x="5203825" y="5544905"/>
          <a:ext cx="381000" cy="287337"/>
        </p:xfrm>
        <a:graphic>
          <a:graphicData uri="http://schemas.openxmlformats.org/presentationml/2006/ole">
            <mc:AlternateContent xmlns:mc="http://schemas.openxmlformats.org/markup-compatibility/2006">
              <mc:Choice xmlns:v="urn:schemas-microsoft-com:vml" Requires="v">
                <p:oleObj spid="_x0000_s22734" name="Equation" r:id="rId6" imgW="7023100" imgH="5270500" progId="Equation.DSMT4">
                  <p:embed/>
                </p:oleObj>
              </mc:Choice>
              <mc:Fallback>
                <p:oleObj name="Equation" r:id="rId6" imgW="7023100" imgH="5270500" progId="Equation.DSMT4">
                  <p:embed/>
                  <p:pic>
                    <p:nvPicPr>
                      <p:cNvPr id="0" name="Object 2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825" y="5544905"/>
                        <a:ext cx="3810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78" name="Slide Number Placeholder 1">
            <a:extLst>
              <a:ext uri="{FF2B5EF4-FFF2-40B4-BE49-F238E27FC236}">
                <a16:creationId xmlns:a16="http://schemas.microsoft.com/office/drawing/2014/main" id="{4F5AACD9-D0CE-A34A-BCF3-446D12D6044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D9A4EA-1ABB-7E40-9E73-E178D20B7046}" type="slidenum">
              <a:rPr kumimoji="0" lang="zh-CN" altLang="en-US" sz="1400"/>
              <a:pPr>
                <a:spcBef>
                  <a:spcPct val="0"/>
                </a:spcBef>
                <a:buClrTx/>
                <a:buSzTx/>
                <a:buFontTx/>
                <a:buNone/>
              </a:pPr>
              <a:t>6</a:t>
            </a:fld>
            <a:endParaRPr kumimoji="0" lang="en-US" altLang="zh-CN" sz="1400"/>
          </a:p>
        </p:txBody>
      </p:sp>
      <p:sp>
        <p:nvSpPr>
          <p:cNvPr id="10" name="Title 1">
            <a:extLst>
              <a:ext uri="{FF2B5EF4-FFF2-40B4-BE49-F238E27FC236}">
                <a16:creationId xmlns:a16="http://schemas.microsoft.com/office/drawing/2014/main" id="{80B7F8BA-3C43-3645-AADE-ED28619003A3}"/>
              </a:ext>
            </a:extLst>
          </p:cNvPr>
          <p:cNvSpPr>
            <a:spLocks noGrp="1"/>
          </p:cNvSpPr>
          <p:nvPr>
            <p:ph type="title"/>
          </p:nvPr>
        </p:nvSpPr>
        <p:spPr>
          <a:xfrm>
            <a:off x="1003300" y="591344"/>
            <a:ext cx="8229600" cy="1143000"/>
          </a:xfrm>
        </p:spPr>
        <p:txBody>
          <a:bodyPr/>
          <a:lstStyle/>
          <a:p>
            <a:r>
              <a:rPr lang="en-CN" dirty="0"/>
              <a:t>易解问题和难解问题</a:t>
            </a: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id="{541B6AD2-FCD3-B141-8276-0133F3795DA0}"/>
              </a:ext>
            </a:extLst>
          </p:cNvPr>
          <p:cNvSpPr>
            <a:spLocks noGrp="1" noChangeArrowheads="1"/>
          </p:cNvSpPr>
          <p:nvPr>
            <p:ph type="title"/>
          </p:nvPr>
        </p:nvSpPr>
        <p:spPr/>
        <p:txBody>
          <a:bodyPr/>
          <a:lstStyle/>
          <a:p>
            <a:r>
              <a:rPr lang="en-US" altLang="zh-CN"/>
              <a:t>NP</a:t>
            </a:r>
            <a:r>
              <a:rPr lang="zh-CN" altLang="en-US"/>
              <a:t>完全问题的证明</a:t>
            </a:r>
          </a:p>
        </p:txBody>
      </p:sp>
      <p:sp>
        <p:nvSpPr>
          <p:cNvPr id="99331" name="Slide Number Placeholder 3">
            <a:extLst>
              <a:ext uri="{FF2B5EF4-FFF2-40B4-BE49-F238E27FC236}">
                <a16:creationId xmlns:a16="http://schemas.microsoft.com/office/drawing/2014/main" id="{BAFECA1B-3250-7F4B-BFBE-BA0B27D6A6D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12E93D-CD22-0243-9FEB-5452CC0CAC06}" type="slidenum">
              <a:rPr kumimoji="0" lang="zh-CN" altLang="en-US" sz="1400"/>
              <a:pPr>
                <a:spcBef>
                  <a:spcPct val="0"/>
                </a:spcBef>
                <a:buClrTx/>
                <a:buSzTx/>
                <a:buFontTx/>
                <a:buNone/>
              </a:pPr>
              <a:t>60</a:t>
            </a:fld>
            <a:endParaRPr kumimoji="0" lang="en-US" altLang="zh-CN" sz="1400"/>
          </a:p>
        </p:txBody>
      </p:sp>
      <p:pic>
        <p:nvPicPr>
          <p:cNvPr id="5" name="Picture 4">
            <a:extLst>
              <a:ext uri="{FF2B5EF4-FFF2-40B4-BE49-F238E27FC236}">
                <a16:creationId xmlns:a16="http://schemas.microsoft.com/office/drawing/2014/main" id="{37CD6A3C-2C04-014D-B5AC-DC08A30F3D50}"/>
              </a:ext>
            </a:extLst>
          </p:cNvPr>
          <p:cNvPicPr>
            <a:picLocks noChangeAspect="1"/>
          </p:cNvPicPr>
          <p:nvPr/>
        </p:nvPicPr>
        <p:blipFill>
          <a:blip r:embed="rId3"/>
          <a:stretch>
            <a:fillRect/>
          </a:stretch>
        </p:blipFill>
        <p:spPr>
          <a:xfrm>
            <a:off x="492960" y="1948729"/>
            <a:ext cx="7642163" cy="429491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a16="http://schemas.microsoft.com/office/drawing/2014/main" id="{A04B9B70-6373-4744-9469-11216F852A5E}"/>
              </a:ext>
            </a:extLst>
          </p:cNvPr>
          <p:cNvSpPr>
            <a:spLocks noGrp="1" noChangeArrowheads="1"/>
          </p:cNvSpPr>
          <p:nvPr>
            <p:ph type="title"/>
          </p:nvPr>
        </p:nvSpPr>
        <p:spPr/>
        <p:txBody>
          <a:bodyPr/>
          <a:lstStyle/>
          <a:p>
            <a:r>
              <a:rPr lang="en-US" altLang="zh-CN"/>
              <a:t>NP</a:t>
            </a:r>
            <a:r>
              <a:rPr lang="zh-CN" altLang="en-US"/>
              <a:t>完全问题的证明</a:t>
            </a:r>
          </a:p>
        </p:txBody>
      </p:sp>
      <p:sp>
        <p:nvSpPr>
          <p:cNvPr id="3" name="内容占位符 2">
            <a:extLst>
              <a:ext uri="{FF2B5EF4-FFF2-40B4-BE49-F238E27FC236}">
                <a16:creationId xmlns:a16="http://schemas.microsoft.com/office/drawing/2014/main" id="{5424FB0E-A7E4-8944-AF93-8FC15AE3E5E0}"/>
              </a:ext>
            </a:extLst>
          </p:cNvPr>
          <p:cNvSpPr>
            <a:spLocks noGrp="1" noRot="1" noChangeAspect="1" noMove="1" noResize="1" noEditPoints="1" noAdjustHandles="1" noChangeArrowheads="1" noChangeShapeType="1" noTextEdit="1"/>
          </p:cNvSpPr>
          <p:nvPr>
            <p:ph idx="1"/>
          </p:nvPr>
        </p:nvSpPr>
        <p:spPr>
          <a:blipFill rotWithShape="0">
            <a:blip r:embed="rId2"/>
            <a:stretch>
              <a:fillRect l="-549" t="-2222"/>
            </a:stretch>
          </a:blipFill>
        </p:spPr>
        <p:txBody>
          <a:bodyPr/>
          <a:lstStyle/>
          <a:p>
            <a:pPr>
              <a:buFont typeface="Wingdings" charset="2"/>
              <a:buChar char="n"/>
              <a:defRPr/>
            </a:pPr>
            <a:r>
              <a:rPr lang="en-US">
                <a:noFill/>
                <a:ea typeface="SimSun" panose="02010600030101010101" pitchFamily="2" charset="-122"/>
              </a:rPr>
              <a:t> </a:t>
            </a:r>
          </a:p>
        </p:txBody>
      </p:sp>
      <p:sp>
        <p:nvSpPr>
          <p:cNvPr id="100355" name="Slide Number Placeholder 3">
            <a:extLst>
              <a:ext uri="{FF2B5EF4-FFF2-40B4-BE49-F238E27FC236}">
                <a16:creationId xmlns:a16="http://schemas.microsoft.com/office/drawing/2014/main" id="{35F6B01C-4CDF-364A-B131-4CA8368CB5B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AD57F5F-F620-304B-BAE6-9F2E73BFDC5E}" type="slidenum">
              <a:rPr kumimoji="0" lang="zh-CN" altLang="en-US" sz="1400"/>
              <a:pPr>
                <a:spcBef>
                  <a:spcPct val="0"/>
                </a:spcBef>
                <a:buClrTx/>
                <a:buSzTx/>
                <a:buFontTx/>
                <a:buNone/>
              </a:pPr>
              <a:t>61</a:t>
            </a:fld>
            <a:endParaRPr kumimoji="0" lang="en-US" altLang="zh-CN" sz="1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a:extLst>
              <a:ext uri="{FF2B5EF4-FFF2-40B4-BE49-F238E27FC236}">
                <a16:creationId xmlns:a16="http://schemas.microsoft.com/office/drawing/2014/main" id="{3167F602-D71A-8943-AC39-CAF140455989}"/>
              </a:ext>
            </a:extLst>
          </p:cNvPr>
          <p:cNvSpPr>
            <a:spLocks noGrp="1" noChangeArrowheads="1"/>
          </p:cNvSpPr>
          <p:nvPr>
            <p:ph type="title"/>
          </p:nvPr>
        </p:nvSpPr>
        <p:spPr/>
        <p:txBody>
          <a:bodyPr/>
          <a:lstStyle/>
          <a:p>
            <a:r>
              <a:rPr lang="en-US" altLang="zh-CN"/>
              <a:t>NP</a:t>
            </a:r>
            <a:r>
              <a:rPr lang="zh-CN" altLang="en-US"/>
              <a:t>完全问题的证明</a:t>
            </a:r>
          </a:p>
        </p:txBody>
      </p:sp>
      <p:sp>
        <p:nvSpPr>
          <p:cNvPr id="101379" name="Slide Number Placeholder 3">
            <a:extLst>
              <a:ext uri="{FF2B5EF4-FFF2-40B4-BE49-F238E27FC236}">
                <a16:creationId xmlns:a16="http://schemas.microsoft.com/office/drawing/2014/main" id="{0B718658-84D7-DF48-BC2D-253FEAFA0E3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5214BB-43ED-AC47-A3FB-7FD59EC515B6}" type="slidenum">
              <a:rPr kumimoji="0" lang="zh-CN" altLang="en-US" sz="1400"/>
              <a:pPr>
                <a:spcBef>
                  <a:spcPct val="0"/>
                </a:spcBef>
                <a:buClrTx/>
                <a:buSzTx/>
                <a:buFontTx/>
                <a:buNone/>
              </a:pPr>
              <a:t>62</a:t>
            </a:fld>
            <a:endParaRPr kumimoji="0" lang="en-US" altLang="zh-CN" sz="1400"/>
          </a:p>
        </p:txBody>
      </p:sp>
      <p:pic>
        <p:nvPicPr>
          <p:cNvPr id="5" name="Content Placeholder 4" descr="Shape&#10;&#10;Description automatically generated with medium confidence">
            <a:extLst>
              <a:ext uri="{FF2B5EF4-FFF2-40B4-BE49-F238E27FC236}">
                <a16:creationId xmlns:a16="http://schemas.microsoft.com/office/drawing/2014/main" id="{6A578775-977D-5C4C-806C-83DEA727DE4C}"/>
              </a:ext>
            </a:extLst>
          </p:cNvPr>
          <p:cNvPicPr>
            <a:picLocks noGrp="1" noChangeAspect="1"/>
          </p:cNvPicPr>
          <p:nvPr>
            <p:ph idx="1"/>
          </p:nvPr>
        </p:nvPicPr>
        <p:blipFill>
          <a:blip r:embed="rId2"/>
          <a:stretch>
            <a:fillRect/>
          </a:stretch>
        </p:blipFill>
        <p:spPr>
          <a:xfrm>
            <a:off x="568733" y="2155558"/>
            <a:ext cx="7772400" cy="4088080"/>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46599075-A679-A241-89D4-660DED4DBB19}"/>
              </a:ext>
            </a:extLst>
          </p:cNvPr>
          <p:cNvSpPr>
            <a:spLocks noGrp="1" noChangeArrowheads="1"/>
          </p:cNvSpPr>
          <p:nvPr>
            <p:ph type="title"/>
          </p:nvPr>
        </p:nvSpPr>
        <p:spPr/>
        <p:txBody>
          <a:bodyPr/>
          <a:lstStyle/>
          <a:p>
            <a:r>
              <a:rPr lang="zh-CN" altLang="en-US"/>
              <a:t>更多</a:t>
            </a:r>
            <a:r>
              <a:rPr lang="en-US" altLang="zh-CN"/>
              <a:t>NP</a:t>
            </a:r>
            <a:r>
              <a:rPr lang="zh-CN" altLang="en-US"/>
              <a:t>完全问题</a:t>
            </a:r>
            <a:endParaRPr lang="en-US" altLang="en-US"/>
          </a:p>
        </p:txBody>
      </p:sp>
      <p:sp>
        <p:nvSpPr>
          <p:cNvPr id="102402" name="Content Placeholder 2">
            <a:extLst>
              <a:ext uri="{FF2B5EF4-FFF2-40B4-BE49-F238E27FC236}">
                <a16:creationId xmlns:a16="http://schemas.microsoft.com/office/drawing/2014/main" id="{E4C89736-DFB8-0146-83B4-7C64CCE4BA7E}"/>
              </a:ext>
            </a:extLst>
          </p:cNvPr>
          <p:cNvSpPr>
            <a:spLocks noGrp="1" noChangeArrowheads="1"/>
          </p:cNvSpPr>
          <p:nvPr>
            <p:ph idx="1"/>
          </p:nvPr>
        </p:nvSpPr>
        <p:spPr/>
        <p:txBody>
          <a:bodyPr/>
          <a:lstStyle/>
          <a:p>
            <a:r>
              <a:rPr lang="en-US" altLang="zh-CN" sz="2800" dirty="0"/>
              <a:t>3</a:t>
            </a:r>
            <a:r>
              <a:rPr lang="zh-CN" altLang="en-US" sz="2800" dirty="0"/>
              <a:t>着色问题 </a:t>
            </a:r>
            <a:endParaRPr lang="en-US" altLang="zh-CN" sz="2800" dirty="0"/>
          </a:p>
          <a:p>
            <a:r>
              <a:rPr lang="en-US" altLang="zh-CN" sz="2800" dirty="0"/>
              <a:t>3</a:t>
            </a:r>
            <a:r>
              <a:rPr lang="zh-CN" altLang="en-US" sz="2800" dirty="0"/>
              <a:t>维匹配问题 </a:t>
            </a:r>
            <a:endParaRPr lang="en-US" altLang="zh-CN" sz="2800" dirty="0"/>
          </a:p>
          <a:p>
            <a:r>
              <a:rPr lang="zh-CN" altLang="en-US" sz="2800" dirty="0"/>
              <a:t>哈密尔顿路径问题 </a:t>
            </a:r>
            <a:endParaRPr lang="en-US" altLang="zh-CN" sz="2800" dirty="0"/>
          </a:p>
          <a:p>
            <a:r>
              <a:rPr lang="zh-CN" altLang="en-US" sz="2800" dirty="0"/>
              <a:t>划分问题 </a:t>
            </a:r>
            <a:endParaRPr lang="en-US" altLang="zh-CN" sz="2800" dirty="0"/>
          </a:p>
          <a:p>
            <a:r>
              <a:rPr lang="zh-CN" altLang="en-US" sz="2800" dirty="0"/>
              <a:t>背包问题 </a:t>
            </a:r>
            <a:endParaRPr lang="en-US" altLang="zh-CN" sz="2800" dirty="0"/>
          </a:p>
          <a:p>
            <a:r>
              <a:rPr lang="zh-CN" altLang="en-US" sz="2800" dirty="0"/>
              <a:t>装箱问题 </a:t>
            </a:r>
            <a:endParaRPr lang="en-US" altLang="zh-CN" sz="2800" dirty="0"/>
          </a:p>
          <a:p>
            <a:r>
              <a:rPr lang="zh-CN" altLang="en-US" sz="2800" dirty="0"/>
              <a:t>集合覆盖 </a:t>
            </a:r>
            <a:endParaRPr lang="en-US" altLang="zh-CN" sz="2800" dirty="0"/>
          </a:p>
          <a:p>
            <a:r>
              <a:rPr lang="zh-CN" altLang="en-US" sz="2800" dirty="0"/>
              <a:t>多处理机调度 </a:t>
            </a:r>
            <a:endParaRPr lang="en-US" altLang="zh-CN" sz="2800" dirty="0"/>
          </a:p>
          <a:p>
            <a:r>
              <a:rPr lang="zh-CN" altLang="en-US" sz="2800" dirty="0" smtClean="0"/>
              <a:t>最</a:t>
            </a:r>
            <a:r>
              <a:rPr lang="zh-CN" altLang="en-US" sz="2800" dirty="0"/>
              <a:t>长路径问题</a:t>
            </a:r>
            <a:endParaRPr lang="en-US" altLang="en-US" sz="2800" dirty="0"/>
          </a:p>
        </p:txBody>
      </p:sp>
      <p:sp>
        <p:nvSpPr>
          <p:cNvPr id="102403" name="Slide Number Placeholder 3">
            <a:extLst>
              <a:ext uri="{FF2B5EF4-FFF2-40B4-BE49-F238E27FC236}">
                <a16:creationId xmlns:a16="http://schemas.microsoft.com/office/drawing/2014/main" id="{18118602-72DD-C441-A5B0-E3E2DD18197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B829EDD-FB16-1E4A-8D9A-7D56A56535A0}" type="slidenum">
              <a:rPr kumimoji="0" lang="zh-CN" altLang="en-US" sz="1400"/>
              <a:pPr>
                <a:spcBef>
                  <a:spcPct val="0"/>
                </a:spcBef>
                <a:buClrTx/>
                <a:buSzTx/>
                <a:buFontTx/>
                <a:buNone/>
              </a:pPr>
              <a:t>63</a:t>
            </a:fld>
            <a:endParaRPr kumimoji="0" lang="en-US" altLang="zh-CN" sz="1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8A9632C7-11F3-DD48-BCF3-8A9CFD35DB7A}"/>
              </a:ext>
            </a:extLst>
          </p:cNvPr>
          <p:cNvSpPr>
            <a:spLocks noGrp="1" noChangeArrowheads="1"/>
          </p:cNvSpPr>
          <p:nvPr>
            <p:ph type="title"/>
          </p:nvPr>
        </p:nvSpPr>
        <p:spPr/>
        <p:txBody>
          <a:bodyPr/>
          <a:lstStyle/>
          <a:p>
            <a:r>
              <a:rPr lang="en-US" altLang="zh-CN"/>
              <a:t>NP</a:t>
            </a:r>
            <a:r>
              <a:rPr lang="zh-CN" altLang="en-US"/>
              <a:t>难问题</a:t>
            </a:r>
          </a:p>
        </p:txBody>
      </p:sp>
      <p:sp>
        <p:nvSpPr>
          <p:cNvPr id="108546" name="Rectangle 3">
            <a:extLst>
              <a:ext uri="{FF2B5EF4-FFF2-40B4-BE49-F238E27FC236}">
                <a16:creationId xmlns:a16="http://schemas.microsoft.com/office/drawing/2014/main" id="{C567A972-0ECB-8F42-9B52-1A4E59EB52CC}"/>
              </a:ext>
            </a:extLst>
          </p:cNvPr>
          <p:cNvSpPr>
            <a:spLocks noGrp="1" noChangeArrowheads="1"/>
          </p:cNvSpPr>
          <p:nvPr>
            <p:ph type="body" idx="1"/>
          </p:nvPr>
        </p:nvSpPr>
        <p:spPr>
          <a:xfrm>
            <a:off x="409991" y="1978289"/>
            <a:ext cx="8533984" cy="1914525"/>
          </a:xfrm>
        </p:spPr>
        <p:txBody>
          <a:bodyPr/>
          <a:lstStyle/>
          <a:p>
            <a:pPr>
              <a:lnSpc>
                <a:spcPct val="120000"/>
              </a:lnSpc>
              <a:buFontTx/>
              <a:buNone/>
            </a:pPr>
            <a:r>
              <a:rPr lang="en-US" altLang="zh-CN" b="1" dirty="0"/>
              <a:t>   </a:t>
            </a:r>
            <a:r>
              <a:rPr lang="zh-CN" altLang="en-US" sz="2400" dirty="0"/>
              <a:t>难解问题中还有一类问题，虽然也能证明所有的</a:t>
            </a:r>
            <a:r>
              <a:rPr lang="en-US" altLang="zh-CN" sz="2400" dirty="0"/>
              <a:t>NP</a:t>
            </a:r>
            <a:r>
              <a:rPr lang="zh-CN" altLang="en-US" sz="2400" dirty="0"/>
              <a:t>类问题可以在多项式时间内变换到问题∏，</a:t>
            </a:r>
            <a:r>
              <a:rPr lang="zh-CN" altLang="en-US" sz="2400" dirty="0">
                <a:solidFill>
                  <a:srgbClr val="FF0000"/>
                </a:solidFill>
              </a:rPr>
              <a:t>但并不能证明∏也是</a:t>
            </a:r>
            <a:r>
              <a:rPr lang="en-US" altLang="zh-CN" sz="2400" dirty="0">
                <a:solidFill>
                  <a:srgbClr val="FF0000"/>
                </a:solidFill>
              </a:rPr>
              <a:t>NP</a:t>
            </a:r>
            <a:r>
              <a:rPr lang="zh-CN" altLang="en-US" sz="2400" dirty="0">
                <a:solidFill>
                  <a:srgbClr val="FF0000"/>
                </a:solidFill>
              </a:rPr>
              <a:t>类问题</a:t>
            </a:r>
            <a:r>
              <a:rPr lang="zh-CN" altLang="en-US" sz="2400" dirty="0"/>
              <a:t>，所以∏不是</a:t>
            </a:r>
            <a:r>
              <a:rPr lang="en-US" altLang="zh-CN" sz="2400" dirty="0"/>
              <a:t>NP</a:t>
            </a:r>
            <a:r>
              <a:rPr lang="zh-CN" altLang="en-US" sz="2400" dirty="0"/>
              <a:t>完全的。但问题∏至少与任意</a:t>
            </a:r>
            <a:r>
              <a:rPr lang="en-US" altLang="zh-CN" sz="2400" dirty="0"/>
              <a:t>NP</a:t>
            </a:r>
            <a:r>
              <a:rPr lang="zh-CN" altLang="en-US" sz="2400" dirty="0"/>
              <a:t>类问题有同样的难度，这样的问题称为</a:t>
            </a:r>
            <a:r>
              <a:rPr lang="en-US" altLang="zh-CN" sz="2400" dirty="0"/>
              <a:t>NP</a:t>
            </a:r>
            <a:r>
              <a:rPr lang="zh-CN" altLang="en-US" sz="2400" dirty="0"/>
              <a:t>难问题。 </a:t>
            </a:r>
          </a:p>
        </p:txBody>
      </p:sp>
      <p:grpSp>
        <p:nvGrpSpPr>
          <p:cNvPr id="108547" name="Group 4">
            <a:extLst>
              <a:ext uri="{FF2B5EF4-FFF2-40B4-BE49-F238E27FC236}">
                <a16:creationId xmlns:a16="http://schemas.microsoft.com/office/drawing/2014/main" id="{CA1D722E-C839-F346-80FD-728C2D4E1EBF}"/>
              </a:ext>
            </a:extLst>
          </p:cNvPr>
          <p:cNvGrpSpPr>
            <a:grpSpLocks/>
          </p:cNvGrpSpPr>
          <p:nvPr/>
        </p:nvGrpSpPr>
        <p:grpSpPr bwMode="auto">
          <a:xfrm>
            <a:off x="2009775" y="4322763"/>
            <a:ext cx="5459413" cy="2378075"/>
            <a:chOff x="5975" y="4584"/>
            <a:chExt cx="4466" cy="1944"/>
          </a:xfrm>
        </p:grpSpPr>
        <p:sp>
          <p:nvSpPr>
            <p:cNvPr id="108549" name="Oval 5">
              <a:extLst>
                <a:ext uri="{FF2B5EF4-FFF2-40B4-BE49-F238E27FC236}">
                  <a16:creationId xmlns:a16="http://schemas.microsoft.com/office/drawing/2014/main" id="{841B8363-E46F-AD4E-803E-B42C7E7C404B}"/>
                </a:ext>
              </a:extLst>
            </p:cNvPr>
            <p:cNvSpPr>
              <a:spLocks noChangeArrowheads="1"/>
            </p:cNvSpPr>
            <p:nvPr/>
          </p:nvSpPr>
          <p:spPr bwMode="auto">
            <a:xfrm>
              <a:off x="5975" y="4584"/>
              <a:ext cx="2595" cy="1863"/>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0" name="Rectangle 6">
              <a:extLst>
                <a:ext uri="{FF2B5EF4-FFF2-40B4-BE49-F238E27FC236}">
                  <a16:creationId xmlns:a16="http://schemas.microsoft.com/office/drawing/2014/main" id="{C0A3ADA7-3980-434B-9A83-B53FA0CEFA13}"/>
                </a:ext>
              </a:extLst>
            </p:cNvPr>
            <p:cNvSpPr>
              <a:spLocks noChangeArrowheads="1"/>
            </p:cNvSpPr>
            <p:nvPr/>
          </p:nvSpPr>
          <p:spPr bwMode="auto">
            <a:xfrm>
              <a:off x="6420" y="4827"/>
              <a:ext cx="1216"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108551" name="Rectangle 7">
              <a:extLst>
                <a:ext uri="{FF2B5EF4-FFF2-40B4-BE49-F238E27FC236}">
                  <a16:creationId xmlns:a16="http://schemas.microsoft.com/office/drawing/2014/main" id="{B70F703D-7849-A14D-9200-DB996C98476D}"/>
                </a:ext>
              </a:extLst>
            </p:cNvPr>
            <p:cNvSpPr>
              <a:spLocks noChangeArrowheads="1"/>
            </p:cNvSpPr>
            <p:nvPr/>
          </p:nvSpPr>
          <p:spPr bwMode="auto">
            <a:xfrm>
              <a:off x="9225" y="6042"/>
              <a:ext cx="1216"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华文中宋" panose="02010600040101010101" pitchFamily="2" charset="-122"/>
                  <a:ea typeface="华文中宋" panose="02010600040101010101" pitchFamily="2" charset="-122"/>
                </a:rPr>
                <a:t>难问题</a:t>
              </a:r>
              <a:endParaRPr kumimoji="0" lang="zh-CN" altLang="en-US" sz="1800">
                <a:latin typeface="Times New Roman" panose="02020603050405020304" pitchFamily="18" charset="0"/>
                <a:ea typeface="华文中宋" panose="02010600040101010101" pitchFamily="2" charset="-122"/>
              </a:endParaRPr>
            </a:p>
          </p:txBody>
        </p:sp>
        <p:sp>
          <p:nvSpPr>
            <p:cNvPr id="108552" name="Oval 8">
              <a:extLst>
                <a:ext uri="{FF2B5EF4-FFF2-40B4-BE49-F238E27FC236}">
                  <a16:creationId xmlns:a16="http://schemas.microsoft.com/office/drawing/2014/main" id="{03BB0668-8E97-A549-8BF0-78E4E06D7483}"/>
                </a:ext>
              </a:extLst>
            </p:cNvPr>
            <p:cNvSpPr>
              <a:spLocks noChangeArrowheads="1"/>
            </p:cNvSpPr>
            <p:nvPr/>
          </p:nvSpPr>
          <p:spPr bwMode="auto">
            <a:xfrm>
              <a:off x="6420" y="5394"/>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3" name="Oval 9">
              <a:extLst>
                <a:ext uri="{FF2B5EF4-FFF2-40B4-BE49-F238E27FC236}">
                  <a16:creationId xmlns:a16="http://schemas.microsoft.com/office/drawing/2014/main" id="{F3591C84-4433-C741-B27C-9969076C002D}"/>
                </a:ext>
              </a:extLst>
            </p:cNvPr>
            <p:cNvSpPr>
              <a:spLocks noChangeArrowheads="1"/>
            </p:cNvSpPr>
            <p:nvPr/>
          </p:nvSpPr>
          <p:spPr bwMode="auto">
            <a:xfrm>
              <a:off x="6607" y="5718"/>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4" name="Oval 10">
              <a:extLst>
                <a:ext uri="{FF2B5EF4-FFF2-40B4-BE49-F238E27FC236}">
                  <a16:creationId xmlns:a16="http://schemas.microsoft.com/office/drawing/2014/main" id="{9B0C6A9C-F8EE-324C-A024-C7B7966855CC}"/>
                </a:ext>
              </a:extLst>
            </p:cNvPr>
            <p:cNvSpPr>
              <a:spLocks noChangeArrowheads="1"/>
            </p:cNvSpPr>
            <p:nvPr/>
          </p:nvSpPr>
          <p:spPr bwMode="auto">
            <a:xfrm>
              <a:off x="8009" y="4989"/>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5" name="Oval 11">
              <a:extLst>
                <a:ext uri="{FF2B5EF4-FFF2-40B4-BE49-F238E27FC236}">
                  <a16:creationId xmlns:a16="http://schemas.microsoft.com/office/drawing/2014/main" id="{EF1E1C53-E9A8-BC48-889C-2A78CFB409AA}"/>
                </a:ext>
              </a:extLst>
            </p:cNvPr>
            <p:cNvSpPr>
              <a:spLocks noChangeArrowheads="1"/>
            </p:cNvSpPr>
            <p:nvPr/>
          </p:nvSpPr>
          <p:spPr bwMode="auto">
            <a:xfrm>
              <a:off x="7355" y="6042"/>
              <a:ext cx="187" cy="162"/>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6" name="Oval 12">
              <a:extLst>
                <a:ext uri="{FF2B5EF4-FFF2-40B4-BE49-F238E27FC236}">
                  <a16:creationId xmlns:a16="http://schemas.microsoft.com/office/drawing/2014/main" id="{4DF88E13-BC82-1F41-A5B2-C83655F6B8E8}"/>
                </a:ext>
              </a:extLst>
            </p:cNvPr>
            <p:cNvSpPr>
              <a:spLocks noChangeArrowheads="1"/>
            </p:cNvSpPr>
            <p:nvPr/>
          </p:nvSpPr>
          <p:spPr bwMode="auto">
            <a:xfrm>
              <a:off x="9576" y="5880"/>
              <a:ext cx="187" cy="16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08557" name="Line 13">
              <a:extLst>
                <a:ext uri="{FF2B5EF4-FFF2-40B4-BE49-F238E27FC236}">
                  <a16:creationId xmlns:a16="http://schemas.microsoft.com/office/drawing/2014/main" id="{E7B55E98-7D49-C54C-AF7B-A1E1E30A18F0}"/>
                </a:ext>
              </a:extLst>
            </p:cNvPr>
            <p:cNvSpPr>
              <a:spLocks noChangeShapeType="1"/>
            </p:cNvSpPr>
            <p:nvPr/>
          </p:nvSpPr>
          <p:spPr bwMode="auto">
            <a:xfrm>
              <a:off x="8196" y="5070"/>
              <a:ext cx="1496" cy="81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8558" name="Line 14">
              <a:extLst>
                <a:ext uri="{FF2B5EF4-FFF2-40B4-BE49-F238E27FC236}">
                  <a16:creationId xmlns:a16="http://schemas.microsoft.com/office/drawing/2014/main" id="{CD80A93C-28FA-4B40-A9A9-E0D42659BC91}"/>
                </a:ext>
              </a:extLst>
            </p:cNvPr>
            <p:cNvSpPr>
              <a:spLocks noChangeShapeType="1"/>
            </p:cNvSpPr>
            <p:nvPr/>
          </p:nvSpPr>
          <p:spPr bwMode="auto">
            <a:xfrm>
              <a:off x="6607" y="5475"/>
              <a:ext cx="2992" cy="40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8559" name="Line 15">
              <a:extLst>
                <a:ext uri="{FF2B5EF4-FFF2-40B4-BE49-F238E27FC236}">
                  <a16:creationId xmlns:a16="http://schemas.microsoft.com/office/drawing/2014/main" id="{9AF5C9B3-BBD1-D54B-AFF4-01CB76ABEB75}"/>
                </a:ext>
              </a:extLst>
            </p:cNvPr>
            <p:cNvSpPr>
              <a:spLocks noChangeShapeType="1"/>
            </p:cNvSpPr>
            <p:nvPr/>
          </p:nvSpPr>
          <p:spPr bwMode="auto">
            <a:xfrm>
              <a:off x="6794" y="5799"/>
              <a:ext cx="2782" cy="1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8560" name="Line 16">
              <a:extLst>
                <a:ext uri="{FF2B5EF4-FFF2-40B4-BE49-F238E27FC236}">
                  <a16:creationId xmlns:a16="http://schemas.microsoft.com/office/drawing/2014/main" id="{13FB855C-2E46-EE40-AD4A-F14BAA85D460}"/>
                </a:ext>
              </a:extLst>
            </p:cNvPr>
            <p:cNvSpPr>
              <a:spLocks noChangeShapeType="1"/>
            </p:cNvSpPr>
            <p:nvPr/>
          </p:nvSpPr>
          <p:spPr bwMode="auto">
            <a:xfrm flipV="1">
              <a:off x="7542" y="6042"/>
              <a:ext cx="2057" cy="8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
        <p:nvSpPr>
          <p:cNvPr id="108548" name="Slide Number Placeholder 1">
            <a:extLst>
              <a:ext uri="{FF2B5EF4-FFF2-40B4-BE49-F238E27FC236}">
                <a16:creationId xmlns:a16="http://schemas.microsoft.com/office/drawing/2014/main" id="{7F6DC1A8-4254-A645-834B-08DE753274D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40108A-77A8-9048-B921-1733929EDD16}" type="slidenum">
              <a:rPr kumimoji="0" lang="zh-CN" altLang="en-US" sz="1400"/>
              <a:pPr>
                <a:spcBef>
                  <a:spcPct val="0"/>
                </a:spcBef>
                <a:buClrTx/>
                <a:buSzTx/>
                <a:buFontTx/>
                <a:buNone/>
              </a:pPr>
              <a:t>64</a:t>
            </a:fld>
            <a:endParaRPr kumimoji="0" lang="en-US" altLang="zh-CN" sz="1400"/>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noChangeArrowheads="1"/>
          </p:cNvSpPr>
          <p:nvPr>
            <p:ph type="body" idx="1"/>
          </p:nvPr>
        </p:nvSpPr>
        <p:spPr>
          <a:xfrm>
            <a:off x="457200" y="1824038"/>
            <a:ext cx="8686800" cy="4648200"/>
          </a:xfrm>
        </p:spPr>
        <p:txBody>
          <a:bodyPr/>
          <a:lstStyle/>
          <a:p>
            <a:pPr>
              <a:lnSpc>
                <a:spcPct val="150000"/>
              </a:lnSpc>
              <a:buFontTx/>
              <a:buNone/>
            </a:pPr>
            <a:r>
              <a:rPr lang="en-US" altLang="zh-CN" dirty="0" smtClean="0"/>
              <a:t>co-NP</a:t>
            </a:r>
            <a:r>
              <a:rPr lang="zh-CN" altLang="en-US" dirty="0" smtClean="0"/>
              <a:t>类由它们的</a:t>
            </a:r>
            <a:r>
              <a:rPr lang="zh-CN" altLang="en-US" dirty="0" smtClean="0">
                <a:solidFill>
                  <a:srgbClr val="FF0000"/>
                </a:solidFill>
              </a:rPr>
              <a:t>补</a:t>
            </a:r>
            <a:r>
              <a:rPr lang="zh-CN" altLang="en-US" dirty="0" smtClean="0"/>
              <a:t>属于</a:t>
            </a:r>
            <a:r>
              <a:rPr lang="en-US" altLang="zh-CN" dirty="0" smtClean="0"/>
              <a:t>NP</a:t>
            </a:r>
            <a:r>
              <a:rPr lang="zh-CN" altLang="en-US" dirty="0" smtClean="0"/>
              <a:t>类的那些问题组成。例如：</a:t>
            </a:r>
          </a:p>
          <a:p>
            <a:pPr>
              <a:lnSpc>
                <a:spcPct val="150000"/>
              </a:lnSpc>
            </a:pPr>
            <a:r>
              <a:rPr lang="zh-CN" altLang="en-US" sz="2400" dirty="0" smtClean="0"/>
              <a:t>旅行商问题的补：给出</a:t>
            </a:r>
            <a:r>
              <a:rPr lang="en-US" altLang="zh-CN" sz="2400" dirty="0" smtClean="0"/>
              <a:t>n</a:t>
            </a:r>
            <a:r>
              <a:rPr lang="zh-CN" altLang="en-US" sz="2400" dirty="0" smtClean="0"/>
              <a:t>个城市和它们之间的距离，不存在长度为</a:t>
            </a:r>
            <a:r>
              <a:rPr lang="en-US" altLang="zh-CN" sz="2400" dirty="0" smtClean="0"/>
              <a:t>k</a:t>
            </a:r>
            <a:r>
              <a:rPr lang="zh-CN" altLang="en-US" sz="2400" dirty="0" smtClean="0"/>
              <a:t>或更少的任何旅程，情况是那样吗</a:t>
            </a:r>
            <a:r>
              <a:rPr lang="en-US" altLang="zh-CN" sz="2400" dirty="0" smtClean="0"/>
              <a:t>?</a:t>
            </a:r>
          </a:p>
          <a:p>
            <a:pPr>
              <a:lnSpc>
                <a:spcPct val="150000"/>
              </a:lnSpc>
            </a:pPr>
            <a:r>
              <a:rPr lang="zh-CN" altLang="en-US" sz="2400" dirty="0" smtClean="0"/>
              <a:t>可满足性问题</a:t>
            </a:r>
            <a:r>
              <a:rPr lang="en-US" altLang="zh-CN" sz="2400" dirty="0" smtClean="0"/>
              <a:t>(SAT)</a:t>
            </a:r>
            <a:r>
              <a:rPr lang="zh-CN" altLang="en-US" sz="2400" dirty="0" smtClean="0"/>
              <a:t>的补：给出一个公式</a:t>
            </a:r>
            <a:r>
              <a:rPr lang="en-US" altLang="zh-CN" sz="2400" dirty="0" smtClean="0"/>
              <a:t>f</a:t>
            </a:r>
            <a:r>
              <a:rPr lang="zh-CN" altLang="en-US" sz="2400" dirty="0" smtClean="0"/>
              <a:t>，不存在使得</a:t>
            </a:r>
            <a:r>
              <a:rPr lang="en-US" altLang="zh-CN" sz="2400" dirty="0" smtClean="0"/>
              <a:t>f</a:t>
            </a:r>
            <a:r>
              <a:rPr lang="zh-CN" altLang="en-US" sz="2400" dirty="0" smtClean="0"/>
              <a:t>为真的布尔变量指派，是吗</a:t>
            </a:r>
            <a:r>
              <a:rPr lang="en-US" altLang="zh-CN" sz="2400" dirty="0" smtClean="0"/>
              <a:t>? </a:t>
            </a:r>
            <a:r>
              <a:rPr lang="zh-CN" altLang="en-US" sz="2400" dirty="0" smtClean="0"/>
              <a:t>换言之，</a:t>
            </a:r>
            <a:r>
              <a:rPr lang="en-US" altLang="zh-CN" sz="2400" dirty="0" smtClean="0"/>
              <a:t>f</a:t>
            </a:r>
            <a:r>
              <a:rPr lang="zh-CN" altLang="en-US" sz="2400" dirty="0" smtClean="0"/>
              <a:t>是不可满足的吗</a:t>
            </a:r>
            <a:r>
              <a:rPr lang="en-US" altLang="zh-CN" sz="2400" dirty="0" smtClean="0"/>
              <a:t>? </a:t>
            </a:r>
          </a:p>
          <a:p>
            <a:pPr>
              <a:lnSpc>
                <a:spcPct val="150000"/>
              </a:lnSpc>
              <a:buFontTx/>
              <a:buNone/>
            </a:pPr>
            <a:r>
              <a:rPr lang="zh-CN" altLang="en-US" sz="2400" dirty="0" smtClean="0"/>
              <a:t>换个角度来看， </a:t>
            </a:r>
            <a:r>
              <a:rPr lang="en-US" altLang="zh-CN" dirty="0" smtClean="0"/>
              <a:t>co-NP</a:t>
            </a:r>
            <a:r>
              <a:rPr lang="zh-CN" altLang="en-US" dirty="0" smtClean="0"/>
              <a:t>类问题也是</a:t>
            </a:r>
            <a:r>
              <a:rPr lang="en-US" altLang="zh-CN" dirty="0" smtClean="0"/>
              <a:t>NP</a:t>
            </a:r>
            <a:r>
              <a:rPr lang="zh-CN" altLang="en-US" dirty="0" smtClean="0"/>
              <a:t>完全问题。</a:t>
            </a:r>
          </a:p>
        </p:txBody>
      </p:sp>
      <p:sp>
        <p:nvSpPr>
          <p:cNvPr id="73730" name="Rectangle 4"/>
          <p:cNvSpPr>
            <a:spLocks noGrp="1" noChangeArrowheads="1"/>
          </p:cNvSpPr>
          <p:nvPr>
            <p:ph type="title"/>
          </p:nvPr>
        </p:nvSpPr>
        <p:spPr>
          <a:xfrm>
            <a:off x="1154113" y="214313"/>
            <a:ext cx="7793037" cy="1462087"/>
          </a:xfrm>
          <a:noFill/>
        </p:spPr>
        <p:txBody>
          <a:bodyPr/>
          <a:lstStyle/>
          <a:p>
            <a:r>
              <a:rPr lang="en-US" altLang="zh-CN" smtClean="0"/>
              <a:t>co-NP</a:t>
            </a:r>
            <a:r>
              <a:rPr lang="zh-CN" altLang="en-US" smtClean="0"/>
              <a:t>类问题</a:t>
            </a:r>
          </a:p>
        </p:txBody>
      </p:sp>
      <p:sp>
        <p:nvSpPr>
          <p:cNvPr id="73731" name="Slide Number Placeholder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FEA5BD-E040-40D1-81B8-FB2915DE2BD9}"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74661845"/>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32C7E4BD-D3E9-704C-AFC2-1CF9159E1206}"/>
              </a:ext>
            </a:extLst>
          </p:cNvPr>
          <p:cNvSpPr>
            <a:spLocks noGrp="1" noChangeArrowheads="1"/>
          </p:cNvSpPr>
          <p:nvPr>
            <p:ph type="title"/>
          </p:nvPr>
        </p:nvSpPr>
        <p:spPr/>
        <p:txBody>
          <a:bodyPr/>
          <a:lstStyle/>
          <a:p>
            <a:r>
              <a:rPr lang="en-US" altLang="zh-CN"/>
              <a:t>co-NP</a:t>
            </a:r>
            <a:r>
              <a:rPr lang="zh-CN" altLang="en-US"/>
              <a:t>类问题的定义</a:t>
            </a:r>
          </a:p>
        </p:txBody>
      </p:sp>
      <p:sp>
        <p:nvSpPr>
          <p:cNvPr id="111618" name="Rectangle 3">
            <a:extLst>
              <a:ext uri="{FF2B5EF4-FFF2-40B4-BE49-F238E27FC236}">
                <a16:creationId xmlns:a16="http://schemas.microsoft.com/office/drawing/2014/main" id="{4D4510D1-7FA6-5148-A191-A8B4B15E258C}"/>
              </a:ext>
            </a:extLst>
          </p:cNvPr>
          <p:cNvSpPr>
            <a:spLocks noGrp="1" noChangeArrowheads="1"/>
          </p:cNvSpPr>
          <p:nvPr>
            <p:ph type="body" idx="1"/>
          </p:nvPr>
        </p:nvSpPr>
        <p:spPr>
          <a:xfrm>
            <a:off x="485775" y="1946275"/>
            <a:ext cx="8458200" cy="4525963"/>
          </a:xfrm>
        </p:spPr>
        <p:txBody>
          <a:bodyPr/>
          <a:lstStyle/>
          <a:p>
            <a:pPr>
              <a:buFontTx/>
              <a:buNone/>
            </a:pPr>
            <a:r>
              <a:rPr lang="zh-CN" altLang="en-US">
                <a:latin typeface="Times New Roman" panose="02020603050405020304" pitchFamily="18" charset="0"/>
              </a:rPr>
              <a:t>定义</a:t>
            </a:r>
            <a:r>
              <a:rPr lang="en-US" altLang="zh-CN">
                <a:latin typeface="Times New Roman" panose="02020603050405020304" pitchFamily="18" charset="0"/>
              </a:rPr>
              <a:t>(co-NP</a:t>
            </a:r>
            <a:r>
              <a:rPr lang="zh-CN" altLang="en-US">
                <a:latin typeface="Times New Roman" panose="02020603050405020304" pitchFamily="18" charset="0"/>
              </a:rPr>
              <a:t>完全问题</a:t>
            </a:r>
            <a:r>
              <a:rPr lang="en-US" altLang="zh-CN">
                <a:latin typeface="Times New Roman" panose="02020603050405020304" pitchFamily="18" charset="0"/>
              </a:rPr>
              <a:t>): </a:t>
            </a:r>
            <a:r>
              <a:rPr lang="zh-CN" altLang="en-US">
                <a:latin typeface="Times New Roman" panose="02020603050405020304" pitchFamily="18" charset="0"/>
              </a:rPr>
              <a:t>问题∏对于</a:t>
            </a:r>
            <a:r>
              <a:rPr lang="en-US" altLang="zh-CN">
                <a:latin typeface="Times New Roman" panose="02020603050405020304" pitchFamily="18" charset="0"/>
              </a:rPr>
              <a:t>co-NP</a:t>
            </a:r>
            <a:r>
              <a:rPr lang="zh-CN" altLang="en-US">
                <a:latin typeface="Times New Roman" panose="02020603050405020304" pitchFamily="18" charset="0"/>
              </a:rPr>
              <a:t>类是完全的，若</a:t>
            </a:r>
          </a:p>
          <a:p>
            <a:pPr lvl="2">
              <a:buFont typeface="Wingdings" pitchFamily="2" charset="2"/>
              <a:buChar char="Ø"/>
            </a:pPr>
            <a:r>
              <a:rPr lang="zh-CN" altLang="en-US">
                <a:latin typeface="Times New Roman" panose="02020603050405020304" pitchFamily="18" charset="0"/>
              </a:rPr>
              <a:t>∏在</a:t>
            </a:r>
            <a:r>
              <a:rPr lang="en-US" altLang="zh-CN">
                <a:latin typeface="Times New Roman" panose="02020603050405020304" pitchFamily="18" charset="0"/>
              </a:rPr>
              <a:t>co-NP</a:t>
            </a:r>
            <a:r>
              <a:rPr lang="zh-CN" altLang="en-US">
                <a:latin typeface="Times New Roman" panose="02020603050405020304" pitchFamily="18" charset="0"/>
              </a:rPr>
              <a:t>中；</a:t>
            </a:r>
          </a:p>
          <a:p>
            <a:pPr lvl="2">
              <a:buFont typeface="Wingdings" pitchFamily="2" charset="2"/>
              <a:buChar char="Ø"/>
            </a:pPr>
            <a:r>
              <a:rPr lang="zh-CN" altLang="en-US">
                <a:latin typeface="Times New Roman" panose="02020603050405020304" pitchFamily="18" charset="0"/>
              </a:rPr>
              <a:t>对于</a:t>
            </a:r>
            <a:r>
              <a:rPr lang="en-US" altLang="zh-CN">
                <a:latin typeface="Times New Roman" panose="02020603050405020304" pitchFamily="18" charset="0"/>
              </a:rPr>
              <a:t>co-NP</a:t>
            </a:r>
            <a:r>
              <a:rPr lang="zh-CN" altLang="en-US">
                <a:latin typeface="Times New Roman" panose="02020603050405020304" pitchFamily="18" charset="0"/>
              </a:rPr>
              <a:t>中的每个问题∏’，有∏’∝</a:t>
            </a:r>
            <a:r>
              <a:rPr lang="en-US" altLang="zh-CN" baseline="-25000">
                <a:latin typeface="Times New Roman" panose="02020603050405020304" pitchFamily="18" charset="0"/>
              </a:rPr>
              <a:t>poly</a:t>
            </a:r>
            <a:r>
              <a:rPr lang="en-US" altLang="zh-CN">
                <a:latin typeface="Times New Roman" panose="02020603050405020304" pitchFamily="18" charset="0"/>
              </a:rPr>
              <a:t>∏</a:t>
            </a:r>
            <a:r>
              <a:rPr lang="zh-CN" altLang="en-US">
                <a:latin typeface="Times New Roman" panose="02020603050405020304" pitchFamily="18" charset="0"/>
              </a:rPr>
              <a:t>。</a:t>
            </a:r>
          </a:p>
        </p:txBody>
      </p:sp>
      <p:grpSp>
        <p:nvGrpSpPr>
          <p:cNvPr id="111619" name="Group 39">
            <a:extLst>
              <a:ext uri="{FF2B5EF4-FFF2-40B4-BE49-F238E27FC236}">
                <a16:creationId xmlns:a16="http://schemas.microsoft.com/office/drawing/2014/main" id="{E303DB93-04A7-9B40-A139-9B5F994C8555}"/>
              </a:ext>
            </a:extLst>
          </p:cNvPr>
          <p:cNvGrpSpPr>
            <a:grpSpLocks/>
          </p:cNvGrpSpPr>
          <p:nvPr/>
        </p:nvGrpSpPr>
        <p:grpSpPr bwMode="auto">
          <a:xfrm>
            <a:off x="1287463" y="3995738"/>
            <a:ext cx="4953000" cy="2590800"/>
            <a:chOff x="1584" y="2400"/>
            <a:chExt cx="3120" cy="1632"/>
          </a:xfrm>
        </p:grpSpPr>
        <p:sp>
          <p:nvSpPr>
            <p:cNvPr id="111621" name="Oval 5">
              <a:extLst>
                <a:ext uri="{FF2B5EF4-FFF2-40B4-BE49-F238E27FC236}">
                  <a16:creationId xmlns:a16="http://schemas.microsoft.com/office/drawing/2014/main" id="{74009072-F1C7-7C4B-9DF0-89AC118857BC}"/>
                </a:ext>
              </a:extLst>
            </p:cNvPr>
            <p:cNvSpPr>
              <a:spLocks noChangeArrowheads="1"/>
            </p:cNvSpPr>
            <p:nvPr/>
          </p:nvSpPr>
          <p:spPr bwMode="auto">
            <a:xfrm>
              <a:off x="1584" y="2400"/>
              <a:ext cx="3120" cy="1632"/>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2" name="Rectangle 6">
              <a:extLst>
                <a:ext uri="{FF2B5EF4-FFF2-40B4-BE49-F238E27FC236}">
                  <a16:creationId xmlns:a16="http://schemas.microsoft.com/office/drawing/2014/main" id="{0B1997C5-62C6-A946-B2F2-12E8FFAAB902}"/>
                </a:ext>
              </a:extLst>
            </p:cNvPr>
            <p:cNvSpPr>
              <a:spLocks noChangeArrowheads="1"/>
            </p:cNvSpPr>
            <p:nvPr/>
          </p:nvSpPr>
          <p:spPr bwMode="auto">
            <a:xfrm>
              <a:off x="2496" y="2496"/>
              <a:ext cx="1180" cy="3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co-NP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111623" name="Rectangle 7">
              <a:extLst>
                <a:ext uri="{FF2B5EF4-FFF2-40B4-BE49-F238E27FC236}">
                  <a16:creationId xmlns:a16="http://schemas.microsoft.com/office/drawing/2014/main" id="{97772D17-5429-2446-A9AA-09A8E3998142}"/>
                </a:ext>
              </a:extLst>
            </p:cNvPr>
            <p:cNvSpPr>
              <a:spLocks noChangeArrowheads="1"/>
            </p:cNvSpPr>
            <p:nvPr/>
          </p:nvSpPr>
          <p:spPr bwMode="auto">
            <a:xfrm>
              <a:off x="2880" y="3360"/>
              <a:ext cx="1536" cy="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co-NP</a:t>
              </a:r>
              <a:r>
                <a:rPr kumimoji="0" lang="zh-CN" altLang="en-US" sz="2200" b="1">
                  <a:solidFill>
                    <a:srgbClr val="FF0000"/>
                  </a:solidFill>
                  <a:latin typeface="华文中宋" panose="02010600040101010101" pitchFamily="2" charset="-122"/>
                  <a:ea typeface="华文中宋" panose="02010600040101010101" pitchFamily="2" charset="-122"/>
                </a:rPr>
                <a:t>完全问题</a:t>
              </a:r>
              <a:endParaRPr kumimoji="0" lang="zh-CN" altLang="en-US" sz="1800">
                <a:latin typeface="Times New Roman" panose="02020603050405020304" pitchFamily="18" charset="0"/>
                <a:ea typeface="华文中宋" panose="02010600040101010101" pitchFamily="2" charset="-122"/>
              </a:endParaRPr>
            </a:p>
          </p:txBody>
        </p:sp>
        <p:sp>
          <p:nvSpPr>
            <p:cNvPr id="111624" name="Oval 8">
              <a:extLst>
                <a:ext uri="{FF2B5EF4-FFF2-40B4-BE49-F238E27FC236}">
                  <a16:creationId xmlns:a16="http://schemas.microsoft.com/office/drawing/2014/main" id="{5F8CC483-D26A-074A-8FEF-908176437C3F}"/>
                </a:ext>
              </a:extLst>
            </p:cNvPr>
            <p:cNvSpPr>
              <a:spLocks noChangeArrowheads="1"/>
            </p:cNvSpPr>
            <p:nvPr/>
          </p:nvSpPr>
          <p:spPr bwMode="auto">
            <a:xfrm>
              <a:off x="1972" y="2835"/>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5" name="Oval 9">
              <a:extLst>
                <a:ext uri="{FF2B5EF4-FFF2-40B4-BE49-F238E27FC236}">
                  <a16:creationId xmlns:a16="http://schemas.microsoft.com/office/drawing/2014/main" id="{9AA4E24B-B115-BD47-AD0B-E985B9A1C5C0}"/>
                </a:ext>
              </a:extLst>
            </p:cNvPr>
            <p:cNvSpPr>
              <a:spLocks noChangeArrowheads="1"/>
            </p:cNvSpPr>
            <p:nvPr/>
          </p:nvSpPr>
          <p:spPr bwMode="auto">
            <a:xfrm>
              <a:off x="1668" y="3216"/>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6" name="Oval 10">
              <a:extLst>
                <a:ext uri="{FF2B5EF4-FFF2-40B4-BE49-F238E27FC236}">
                  <a16:creationId xmlns:a16="http://schemas.microsoft.com/office/drawing/2014/main" id="{96F6348B-18E0-AD43-85EE-CFA301879CA8}"/>
                </a:ext>
              </a:extLst>
            </p:cNvPr>
            <p:cNvSpPr>
              <a:spLocks noChangeArrowheads="1"/>
            </p:cNvSpPr>
            <p:nvPr/>
          </p:nvSpPr>
          <p:spPr bwMode="auto">
            <a:xfrm>
              <a:off x="1972" y="3597"/>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7" name="Oval 11">
              <a:extLst>
                <a:ext uri="{FF2B5EF4-FFF2-40B4-BE49-F238E27FC236}">
                  <a16:creationId xmlns:a16="http://schemas.microsoft.com/office/drawing/2014/main" id="{A154EA49-1B93-CD48-9A2B-7C0B4BB259AC}"/>
                </a:ext>
              </a:extLst>
            </p:cNvPr>
            <p:cNvSpPr>
              <a:spLocks noChangeArrowheads="1"/>
            </p:cNvSpPr>
            <p:nvPr/>
          </p:nvSpPr>
          <p:spPr bwMode="auto">
            <a:xfrm>
              <a:off x="3112" y="2998"/>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8" name="Oval 12">
              <a:extLst>
                <a:ext uri="{FF2B5EF4-FFF2-40B4-BE49-F238E27FC236}">
                  <a16:creationId xmlns:a16="http://schemas.microsoft.com/office/drawing/2014/main" id="{05E6D98C-A966-D34F-8FE1-5298DAC795BE}"/>
                </a:ext>
              </a:extLst>
            </p:cNvPr>
            <p:cNvSpPr>
              <a:spLocks noChangeArrowheads="1"/>
            </p:cNvSpPr>
            <p:nvPr/>
          </p:nvSpPr>
          <p:spPr bwMode="auto">
            <a:xfrm>
              <a:off x="2656" y="2835"/>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29" name="Oval 13">
              <a:extLst>
                <a:ext uri="{FF2B5EF4-FFF2-40B4-BE49-F238E27FC236}">
                  <a16:creationId xmlns:a16="http://schemas.microsoft.com/office/drawing/2014/main" id="{90A95DD6-816F-704C-86C5-C6454899CD5B}"/>
                </a:ext>
              </a:extLst>
            </p:cNvPr>
            <p:cNvSpPr>
              <a:spLocks noChangeArrowheads="1"/>
            </p:cNvSpPr>
            <p:nvPr/>
          </p:nvSpPr>
          <p:spPr bwMode="auto">
            <a:xfrm>
              <a:off x="2580" y="3760"/>
              <a:ext cx="152" cy="109"/>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30" name="Oval 14">
              <a:extLst>
                <a:ext uri="{FF2B5EF4-FFF2-40B4-BE49-F238E27FC236}">
                  <a16:creationId xmlns:a16="http://schemas.microsoft.com/office/drawing/2014/main" id="{72ED49CC-1FB0-DB49-AD81-F8711C63F18C}"/>
                </a:ext>
              </a:extLst>
            </p:cNvPr>
            <p:cNvSpPr>
              <a:spLocks noChangeArrowheads="1"/>
            </p:cNvSpPr>
            <p:nvPr/>
          </p:nvSpPr>
          <p:spPr bwMode="auto">
            <a:xfrm>
              <a:off x="2428" y="3270"/>
              <a:ext cx="152" cy="10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1631" name="Line 15">
              <a:extLst>
                <a:ext uri="{FF2B5EF4-FFF2-40B4-BE49-F238E27FC236}">
                  <a16:creationId xmlns:a16="http://schemas.microsoft.com/office/drawing/2014/main" id="{4F072FBD-137D-D44A-854F-7114EF70A5B3}"/>
                </a:ext>
              </a:extLst>
            </p:cNvPr>
            <p:cNvSpPr>
              <a:spLocks noChangeShapeType="1"/>
            </p:cNvSpPr>
            <p:nvPr/>
          </p:nvSpPr>
          <p:spPr bwMode="auto">
            <a:xfrm>
              <a:off x="2124" y="2944"/>
              <a:ext cx="304" cy="32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2" name="Line 16">
              <a:extLst>
                <a:ext uri="{FF2B5EF4-FFF2-40B4-BE49-F238E27FC236}">
                  <a16:creationId xmlns:a16="http://schemas.microsoft.com/office/drawing/2014/main" id="{E449E663-21C1-5E48-BC2F-0BD86F2E4EDA}"/>
                </a:ext>
              </a:extLst>
            </p:cNvPr>
            <p:cNvSpPr>
              <a:spLocks noChangeShapeType="1"/>
            </p:cNvSpPr>
            <p:nvPr/>
          </p:nvSpPr>
          <p:spPr bwMode="auto">
            <a:xfrm flipH="1">
              <a:off x="2504" y="2944"/>
              <a:ext cx="228" cy="32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3" name="Line 17">
              <a:extLst>
                <a:ext uri="{FF2B5EF4-FFF2-40B4-BE49-F238E27FC236}">
                  <a16:creationId xmlns:a16="http://schemas.microsoft.com/office/drawing/2014/main" id="{076C629C-15ED-E443-B1B1-3373D7B618ED}"/>
                </a:ext>
              </a:extLst>
            </p:cNvPr>
            <p:cNvSpPr>
              <a:spLocks noChangeShapeType="1"/>
            </p:cNvSpPr>
            <p:nvPr/>
          </p:nvSpPr>
          <p:spPr bwMode="auto">
            <a:xfrm flipH="1">
              <a:off x="2580" y="3107"/>
              <a:ext cx="533" cy="21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4" name="Line 18">
              <a:extLst>
                <a:ext uri="{FF2B5EF4-FFF2-40B4-BE49-F238E27FC236}">
                  <a16:creationId xmlns:a16="http://schemas.microsoft.com/office/drawing/2014/main" id="{9EF79A3B-FB7D-5945-B44C-FB2FE83A5851}"/>
                </a:ext>
              </a:extLst>
            </p:cNvPr>
            <p:cNvSpPr>
              <a:spLocks noChangeShapeType="1"/>
            </p:cNvSpPr>
            <p:nvPr/>
          </p:nvSpPr>
          <p:spPr bwMode="auto">
            <a:xfrm>
              <a:off x="1820" y="3270"/>
              <a:ext cx="608" cy="5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5" name="Line 19">
              <a:extLst>
                <a:ext uri="{FF2B5EF4-FFF2-40B4-BE49-F238E27FC236}">
                  <a16:creationId xmlns:a16="http://schemas.microsoft.com/office/drawing/2014/main" id="{05B81DD2-D8DB-1F4B-A1FF-A49C7BE09638}"/>
                </a:ext>
              </a:extLst>
            </p:cNvPr>
            <p:cNvSpPr>
              <a:spLocks noChangeShapeType="1"/>
            </p:cNvSpPr>
            <p:nvPr/>
          </p:nvSpPr>
          <p:spPr bwMode="auto">
            <a:xfrm flipV="1">
              <a:off x="2124" y="3379"/>
              <a:ext cx="304" cy="21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6" name="Line 20">
              <a:extLst>
                <a:ext uri="{FF2B5EF4-FFF2-40B4-BE49-F238E27FC236}">
                  <a16:creationId xmlns:a16="http://schemas.microsoft.com/office/drawing/2014/main" id="{FF15B16F-FE7C-7C48-9AD9-223CE248E40D}"/>
                </a:ext>
              </a:extLst>
            </p:cNvPr>
            <p:cNvSpPr>
              <a:spLocks noChangeShapeType="1"/>
            </p:cNvSpPr>
            <p:nvPr/>
          </p:nvSpPr>
          <p:spPr bwMode="auto">
            <a:xfrm flipH="1" flipV="1">
              <a:off x="2504" y="3379"/>
              <a:ext cx="152" cy="38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1637" name="Freeform 28">
              <a:extLst>
                <a:ext uri="{FF2B5EF4-FFF2-40B4-BE49-F238E27FC236}">
                  <a16:creationId xmlns:a16="http://schemas.microsoft.com/office/drawing/2014/main" id="{97EE8FAA-F31E-9F46-AE10-225DB15E81BC}"/>
                </a:ext>
              </a:extLst>
            </p:cNvPr>
            <p:cNvSpPr>
              <a:spLocks/>
            </p:cNvSpPr>
            <p:nvPr/>
          </p:nvSpPr>
          <p:spPr bwMode="auto">
            <a:xfrm flipV="1">
              <a:off x="2592" y="3360"/>
              <a:ext cx="336" cy="192"/>
            </a:xfrm>
            <a:custGeom>
              <a:avLst/>
              <a:gdLst>
                <a:gd name="T0" fmla="*/ 1 w 672"/>
                <a:gd name="T1" fmla="*/ 0 h 480"/>
                <a:gd name="T2" fmla="*/ 1 w 672"/>
                <a:gd name="T3" fmla="*/ 0 h 480"/>
                <a:gd name="T4" fmla="*/ 1 w 672"/>
                <a:gd name="T5" fmla="*/ 0 h 480"/>
                <a:gd name="T6" fmla="*/ 0 w 672"/>
                <a:gd name="T7" fmla="*/ 0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en-CN"/>
            </a:p>
          </p:txBody>
        </p:sp>
      </p:grpSp>
      <p:sp>
        <p:nvSpPr>
          <p:cNvPr id="111620" name="Slide Number Placeholder 1">
            <a:extLst>
              <a:ext uri="{FF2B5EF4-FFF2-40B4-BE49-F238E27FC236}">
                <a16:creationId xmlns:a16="http://schemas.microsoft.com/office/drawing/2014/main" id="{6FA4ABF2-9D99-1748-9991-44093BA7C27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0E8170-6C6C-624B-AF59-EC5451FF17E0}" type="slidenum">
              <a:rPr kumimoji="0" lang="zh-CN" altLang="en-US" sz="1400"/>
              <a:pPr>
                <a:spcBef>
                  <a:spcPct val="0"/>
                </a:spcBef>
                <a:buClrTx/>
                <a:buSzTx/>
                <a:buFontTx/>
                <a:buNone/>
              </a:pPr>
              <a:t>66</a:t>
            </a:fld>
            <a:endParaRPr kumimoji="0" lang="en-US" altLang="zh-CN" sz="1400"/>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B6136-234E-0348-AD93-69F60ACE6DB2}"/>
              </a:ext>
            </a:extLst>
          </p:cNvPr>
          <p:cNvSpPr>
            <a:spLocks noGrp="1" noRot="1" noChangeAspect="1" noMove="1" noResize="1" noEditPoints="1" noAdjustHandles="1" noChangeArrowheads="1" noChangeShapeType="1" noTextEdit="1"/>
          </p:cNvSpPr>
          <p:nvPr>
            <p:ph idx="1"/>
          </p:nvPr>
        </p:nvSpPr>
        <p:spPr>
          <a:blipFill rotWithShape="0">
            <a:blip r:embed="rId2"/>
            <a:stretch>
              <a:fillRect l="-549" t="-2519"/>
            </a:stretch>
          </a:blipFill>
        </p:spPr>
        <p:txBody>
          <a:bodyPr/>
          <a:lstStyle/>
          <a:p>
            <a:pPr>
              <a:buFont typeface="Wingdings" charset="2"/>
              <a:buChar char="n"/>
              <a:defRPr/>
            </a:pPr>
            <a:r>
              <a:rPr lang="en-US">
                <a:noFill/>
                <a:ea typeface="SimSun" panose="02010600030101010101" pitchFamily="2" charset="-122"/>
              </a:rPr>
              <a:t> </a:t>
            </a:r>
          </a:p>
        </p:txBody>
      </p:sp>
      <p:sp>
        <p:nvSpPr>
          <p:cNvPr id="112643" name="Slide Number Placeholder 3">
            <a:extLst>
              <a:ext uri="{FF2B5EF4-FFF2-40B4-BE49-F238E27FC236}">
                <a16:creationId xmlns:a16="http://schemas.microsoft.com/office/drawing/2014/main" id="{20619014-A62F-B743-8BE8-F72A14F45C7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E565F4-25C8-F340-BF55-13D343D17135}" type="slidenum">
              <a:rPr kumimoji="0" lang="zh-CN" altLang="en-US" sz="1400"/>
              <a:pPr>
                <a:spcBef>
                  <a:spcPct val="0"/>
                </a:spcBef>
                <a:buClrTx/>
                <a:buSzTx/>
                <a:buFontTx/>
                <a:buNone/>
              </a:pPr>
              <a:t>67</a:t>
            </a:fld>
            <a:endParaRPr kumimoji="0" lang="en-US" altLang="zh-CN" sz="140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C827EE99-521D-7245-8AF2-75F14C0D1369}"/>
              </a:ext>
            </a:extLst>
          </p:cNvPr>
          <p:cNvSpPr>
            <a:spLocks noGrp="1" noChangeArrowheads="1"/>
          </p:cNvSpPr>
          <p:nvPr>
            <p:ph type="title"/>
          </p:nvPr>
        </p:nvSpPr>
        <p:spPr/>
        <p:txBody>
          <a:bodyPr/>
          <a:lstStyle/>
          <a:p>
            <a:r>
              <a:rPr lang="en-US" altLang="zh-CN"/>
              <a:t>NPI</a:t>
            </a:r>
            <a:r>
              <a:rPr lang="zh-CN" altLang="en-US"/>
              <a:t>类问题</a:t>
            </a:r>
          </a:p>
        </p:txBody>
      </p:sp>
      <p:sp>
        <p:nvSpPr>
          <p:cNvPr id="113666" name="Rectangle 3">
            <a:extLst>
              <a:ext uri="{FF2B5EF4-FFF2-40B4-BE49-F238E27FC236}">
                <a16:creationId xmlns:a16="http://schemas.microsoft.com/office/drawing/2014/main" id="{84633FC6-042E-2244-A2EE-5292DF0812B6}"/>
              </a:ext>
            </a:extLst>
          </p:cNvPr>
          <p:cNvSpPr>
            <a:spLocks noGrp="1" noChangeArrowheads="1"/>
          </p:cNvSpPr>
          <p:nvPr>
            <p:ph type="body" idx="1"/>
          </p:nvPr>
        </p:nvSpPr>
        <p:spPr>
          <a:xfrm>
            <a:off x="579663" y="1981200"/>
            <a:ext cx="8364311" cy="4876800"/>
          </a:xfrm>
        </p:spPr>
        <p:txBody>
          <a:bodyPr/>
          <a:lstStyle/>
          <a:p>
            <a:pPr>
              <a:lnSpc>
                <a:spcPct val="120000"/>
              </a:lnSpc>
            </a:pPr>
            <a:r>
              <a:rPr lang="en-US" altLang="zh-CN" dirty="0"/>
              <a:t>NP</a:t>
            </a:r>
            <a:r>
              <a:rPr lang="zh-CN" altLang="en-US" dirty="0"/>
              <a:t>类问题中还有一些问题，人们不知道是属于</a:t>
            </a:r>
            <a:r>
              <a:rPr lang="en-US" altLang="zh-CN" dirty="0"/>
              <a:t>P</a:t>
            </a:r>
            <a:r>
              <a:rPr lang="zh-CN" altLang="en-US" dirty="0"/>
              <a:t>类还是属于</a:t>
            </a:r>
            <a:r>
              <a:rPr lang="en-US" altLang="zh-CN" dirty="0"/>
              <a:t>NP</a:t>
            </a:r>
            <a:r>
              <a:rPr lang="zh-CN" altLang="en-US" dirty="0"/>
              <a:t>完全问题，还</a:t>
            </a:r>
            <a:r>
              <a:rPr lang="zh-CN" altLang="en-US" dirty="0">
                <a:solidFill>
                  <a:srgbClr val="FF0000"/>
                </a:solidFill>
              </a:rPr>
              <a:t>有待于证明其归属</a:t>
            </a:r>
            <a:r>
              <a:rPr lang="zh-CN" altLang="en-US" dirty="0"/>
              <a:t>。</a:t>
            </a:r>
          </a:p>
          <a:p>
            <a:pPr>
              <a:lnSpc>
                <a:spcPct val="120000"/>
              </a:lnSpc>
            </a:pPr>
            <a:r>
              <a:rPr lang="zh-CN" altLang="en-US" dirty="0"/>
              <a:t>这些问题是</a:t>
            </a:r>
            <a:r>
              <a:rPr lang="en-US" altLang="zh-CN" dirty="0"/>
              <a:t>NP</a:t>
            </a:r>
            <a:r>
              <a:rPr lang="zh-CN" altLang="en-US" dirty="0"/>
              <a:t>完全问题的可能性非常小，也因为不相信他们在</a:t>
            </a:r>
            <a:r>
              <a:rPr lang="en-US" altLang="zh-CN" dirty="0"/>
              <a:t>P</a:t>
            </a:r>
            <a:r>
              <a:rPr lang="zh-CN" altLang="en-US" dirty="0"/>
              <a:t>中，我们</a:t>
            </a:r>
            <a:r>
              <a:rPr lang="zh-CN" altLang="en-US" dirty="0">
                <a:solidFill>
                  <a:srgbClr val="FF0000"/>
                </a:solidFill>
              </a:rPr>
              <a:t>人为地增加另一问题类</a:t>
            </a:r>
            <a:r>
              <a:rPr lang="zh-CN" altLang="en-US" dirty="0"/>
              <a:t>来接纳这类问题，这个类称为</a:t>
            </a:r>
            <a:r>
              <a:rPr lang="en-US" altLang="zh-CN" dirty="0">
                <a:solidFill>
                  <a:srgbClr val="FF0000"/>
                </a:solidFill>
              </a:rPr>
              <a:t>NPI</a:t>
            </a:r>
            <a:r>
              <a:rPr lang="en-US" altLang="zh-CN" dirty="0"/>
              <a:t>(NP-</a:t>
            </a:r>
            <a:r>
              <a:rPr lang="en-US" altLang="zh-CN" dirty="0">
                <a:solidFill>
                  <a:srgbClr val="FF0000"/>
                </a:solidFill>
              </a:rPr>
              <a:t>I</a:t>
            </a:r>
            <a:r>
              <a:rPr lang="en-US" altLang="zh-CN" dirty="0"/>
              <a:t>ntermediate)</a:t>
            </a:r>
            <a:r>
              <a:rPr lang="zh-CN" altLang="en-US" dirty="0">
                <a:solidFill>
                  <a:srgbClr val="FF0000"/>
                </a:solidFill>
              </a:rPr>
              <a:t>类</a:t>
            </a:r>
            <a:r>
              <a:rPr lang="zh-CN" altLang="en-US" dirty="0"/>
              <a:t>。 </a:t>
            </a:r>
          </a:p>
        </p:txBody>
      </p:sp>
      <p:sp>
        <p:nvSpPr>
          <p:cNvPr id="113667" name="Slide Number Placeholder 1">
            <a:extLst>
              <a:ext uri="{FF2B5EF4-FFF2-40B4-BE49-F238E27FC236}">
                <a16:creationId xmlns:a16="http://schemas.microsoft.com/office/drawing/2014/main" id="{56E61100-E98E-4E4F-B98C-3A3AF036632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8A58400-A604-5340-98B0-456320AA8787}" type="slidenum">
              <a:rPr kumimoji="0" lang="zh-CN" altLang="en-US" sz="1400"/>
              <a:pPr>
                <a:spcBef>
                  <a:spcPct val="0"/>
                </a:spcBef>
                <a:buClrTx/>
                <a:buSzTx/>
                <a:buFontTx/>
                <a:buNone/>
              </a:pPr>
              <a:t>68</a:t>
            </a:fld>
            <a:endParaRPr kumimoji="0" lang="en-US" altLang="zh-CN" sz="1400"/>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4F345E81-BE33-BB4A-B382-583A3A60D56C}"/>
              </a:ext>
            </a:extLst>
          </p:cNvPr>
          <p:cNvSpPr>
            <a:spLocks noGrp="1" noChangeArrowheads="1"/>
          </p:cNvSpPr>
          <p:nvPr>
            <p:ph type="title"/>
          </p:nvPr>
        </p:nvSpPr>
        <p:spPr/>
        <p:txBody>
          <a:bodyPr/>
          <a:lstStyle/>
          <a:p>
            <a:r>
              <a:rPr lang="en-US" altLang="zh-CN"/>
              <a:t>NPI</a:t>
            </a:r>
            <a:r>
              <a:rPr lang="zh-CN" altLang="en-US"/>
              <a:t>类问题</a:t>
            </a:r>
          </a:p>
        </p:txBody>
      </p:sp>
      <p:grpSp>
        <p:nvGrpSpPr>
          <p:cNvPr id="114691" name="Group 4">
            <a:extLst>
              <a:ext uri="{FF2B5EF4-FFF2-40B4-BE49-F238E27FC236}">
                <a16:creationId xmlns:a16="http://schemas.microsoft.com/office/drawing/2014/main" id="{EC87A597-9879-3847-B87D-0FBE7D3CFBA2}"/>
              </a:ext>
            </a:extLst>
          </p:cNvPr>
          <p:cNvGrpSpPr>
            <a:grpSpLocks/>
          </p:cNvGrpSpPr>
          <p:nvPr/>
        </p:nvGrpSpPr>
        <p:grpSpPr bwMode="auto">
          <a:xfrm>
            <a:off x="1490663" y="2738438"/>
            <a:ext cx="4113212" cy="2676525"/>
            <a:chOff x="7261" y="5318"/>
            <a:chExt cx="3365" cy="2187"/>
          </a:xfrm>
        </p:grpSpPr>
        <p:sp>
          <p:nvSpPr>
            <p:cNvPr id="114694" name="Oval 5">
              <a:extLst>
                <a:ext uri="{FF2B5EF4-FFF2-40B4-BE49-F238E27FC236}">
                  <a16:creationId xmlns:a16="http://schemas.microsoft.com/office/drawing/2014/main" id="{DE8749B9-DFED-2441-92B7-CEE0E08F2388}"/>
                </a:ext>
              </a:extLst>
            </p:cNvPr>
            <p:cNvSpPr>
              <a:spLocks noChangeArrowheads="1"/>
            </p:cNvSpPr>
            <p:nvPr/>
          </p:nvSpPr>
          <p:spPr bwMode="auto">
            <a:xfrm>
              <a:off x="7261" y="5318"/>
              <a:ext cx="3365" cy="2187"/>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4695" name="Oval 6">
              <a:extLst>
                <a:ext uri="{FF2B5EF4-FFF2-40B4-BE49-F238E27FC236}">
                  <a16:creationId xmlns:a16="http://schemas.microsoft.com/office/drawing/2014/main" id="{AB3D8F24-EC36-A647-A76D-8E61D021B538}"/>
                </a:ext>
              </a:extLst>
            </p:cNvPr>
            <p:cNvSpPr>
              <a:spLocks noChangeArrowheads="1"/>
            </p:cNvSpPr>
            <p:nvPr/>
          </p:nvSpPr>
          <p:spPr bwMode="auto">
            <a:xfrm>
              <a:off x="7542" y="6614"/>
              <a:ext cx="1964" cy="64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Times New Roman" panose="02020603050405020304" pitchFamily="18" charset="0"/>
                  <a:ea typeface="华文中宋" panose="02010600040101010101" pitchFamily="2" charset="-122"/>
                </a:rPr>
                <a:t>完全</a:t>
              </a:r>
              <a:r>
                <a:rPr kumimoji="0" lang="zh-CN" altLang="en-US" sz="2200" b="1">
                  <a:solidFill>
                    <a:srgbClr val="FF000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4696" name="Rectangle 7">
              <a:extLst>
                <a:ext uri="{FF2B5EF4-FFF2-40B4-BE49-F238E27FC236}">
                  <a16:creationId xmlns:a16="http://schemas.microsoft.com/office/drawing/2014/main" id="{8FB7CDD1-247E-F348-9D3E-7C26A2A97F3D}"/>
                </a:ext>
              </a:extLst>
            </p:cNvPr>
            <p:cNvSpPr>
              <a:spLocks noChangeArrowheads="1"/>
            </p:cNvSpPr>
            <p:nvPr/>
          </p:nvSpPr>
          <p:spPr bwMode="auto">
            <a:xfrm>
              <a:off x="8103" y="5480"/>
              <a:ext cx="1215" cy="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NP</a:t>
              </a:r>
              <a:r>
                <a:rPr kumimoji="0" lang="zh-CN" altLang="en-US" sz="2200" b="1">
                  <a:solidFill>
                    <a:srgbClr val="000080"/>
                  </a:solidFill>
                  <a:latin typeface="华文中宋" panose="02010600040101010101" pitchFamily="2" charset="-122"/>
                  <a:ea typeface="华文中宋" panose="02010600040101010101" pitchFamily="2" charset="-122"/>
                </a:rPr>
                <a:t>类问题</a:t>
              </a:r>
              <a:endParaRPr kumimoji="0" lang="zh-CN" altLang="en-US" sz="1800">
                <a:latin typeface="Times New Roman" panose="02020603050405020304" pitchFamily="18" charset="0"/>
                <a:ea typeface="华文中宋" panose="02010600040101010101" pitchFamily="2" charset="-122"/>
              </a:endParaRPr>
            </a:p>
          </p:txBody>
        </p:sp>
        <p:sp>
          <p:nvSpPr>
            <p:cNvPr id="114697" name="Oval 8">
              <a:extLst>
                <a:ext uri="{FF2B5EF4-FFF2-40B4-BE49-F238E27FC236}">
                  <a16:creationId xmlns:a16="http://schemas.microsoft.com/office/drawing/2014/main" id="{43432710-6270-EB45-B418-5FB45FEEF0DE}"/>
                </a:ext>
              </a:extLst>
            </p:cNvPr>
            <p:cNvSpPr>
              <a:spLocks noChangeArrowheads="1"/>
            </p:cNvSpPr>
            <p:nvPr/>
          </p:nvSpPr>
          <p:spPr bwMode="auto">
            <a:xfrm>
              <a:off x="9178" y="6006"/>
              <a:ext cx="1402" cy="648"/>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P</a:t>
              </a:r>
              <a:r>
                <a:rPr kumimoji="0" lang="zh-CN" altLang="en-US" sz="2200" b="1">
                  <a:solidFill>
                    <a:srgbClr val="000080"/>
                  </a:solidFill>
                  <a:latin typeface="Times New Roman" panose="02020603050405020304" pitchFamily="18" charset="0"/>
                  <a:ea typeface="华文中宋" panose="02010600040101010101" pitchFamily="2" charset="-122"/>
                </a:rPr>
                <a:t>类</a:t>
              </a:r>
              <a:r>
                <a:rPr kumimoji="0" lang="zh-CN" altLang="en-US" sz="2200" b="1">
                  <a:solidFill>
                    <a:srgbClr val="00008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4698" name="Oval 9">
              <a:extLst>
                <a:ext uri="{FF2B5EF4-FFF2-40B4-BE49-F238E27FC236}">
                  <a16:creationId xmlns:a16="http://schemas.microsoft.com/office/drawing/2014/main" id="{130CC261-38AC-9242-B3BE-DBD79C9B830B}"/>
                </a:ext>
              </a:extLst>
            </p:cNvPr>
            <p:cNvSpPr>
              <a:spLocks noChangeArrowheads="1"/>
            </p:cNvSpPr>
            <p:nvPr/>
          </p:nvSpPr>
          <p:spPr bwMode="auto">
            <a:xfrm>
              <a:off x="8196" y="6047"/>
              <a:ext cx="187" cy="16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4699" name="Line 10">
              <a:extLst>
                <a:ext uri="{FF2B5EF4-FFF2-40B4-BE49-F238E27FC236}">
                  <a16:creationId xmlns:a16="http://schemas.microsoft.com/office/drawing/2014/main" id="{8960E94B-8A3E-3A4C-B416-A9B4066EE0FC}"/>
                </a:ext>
              </a:extLst>
            </p:cNvPr>
            <p:cNvSpPr>
              <a:spLocks noChangeShapeType="1"/>
            </p:cNvSpPr>
            <p:nvPr/>
          </p:nvSpPr>
          <p:spPr bwMode="auto">
            <a:xfrm>
              <a:off x="8290" y="6209"/>
              <a:ext cx="93" cy="567"/>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4700" name="Rectangle 11">
              <a:extLst>
                <a:ext uri="{FF2B5EF4-FFF2-40B4-BE49-F238E27FC236}">
                  <a16:creationId xmlns:a16="http://schemas.microsoft.com/office/drawing/2014/main" id="{D1DC01EA-51D2-5E49-8706-E77DDB336C65}"/>
                </a:ext>
              </a:extLst>
            </p:cNvPr>
            <p:cNvSpPr>
              <a:spLocks noChangeArrowheads="1"/>
            </p:cNvSpPr>
            <p:nvPr/>
          </p:nvSpPr>
          <p:spPr bwMode="auto">
            <a:xfrm>
              <a:off x="8009" y="6290"/>
              <a:ext cx="281" cy="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sp>
          <p:nvSpPr>
            <p:cNvPr id="114701" name="Line 12">
              <a:extLst>
                <a:ext uri="{FF2B5EF4-FFF2-40B4-BE49-F238E27FC236}">
                  <a16:creationId xmlns:a16="http://schemas.microsoft.com/office/drawing/2014/main" id="{CEB4FB1F-54FB-254C-BC04-2E84E7C39368}"/>
                </a:ext>
              </a:extLst>
            </p:cNvPr>
            <p:cNvSpPr>
              <a:spLocks noChangeShapeType="1"/>
            </p:cNvSpPr>
            <p:nvPr/>
          </p:nvSpPr>
          <p:spPr bwMode="auto">
            <a:xfrm>
              <a:off x="8383" y="6128"/>
              <a:ext cx="935" cy="1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4702" name="Rectangle 13">
              <a:extLst>
                <a:ext uri="{FF2B5EF4-FFF2-40B4-BE49-F238E27FC236}">
                  <a16:creationId xmlns:a16="http://schemas.microsoft.com/office/drawing/2014/main" id="{17A03F87-DA61-834A-99F0-DD2E97366D9E}"/>
                </a:ext>
              </a:extLst>
            </p:cNvPr>
            <p:cNvSpPr>
              <a:spLocks noChangeArrowheads="1"/>
            </p:cNvSpPr>
            <p:nvPr/>
          </p:nvSpPr>
          <p:spPr bwMode="auto">
            <a:xfrm>
              <a:off x="8944" y="5885"/>
              <a:ext cx="281" cy="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grpSp>
      <p:pic>
        <p:nvPicPr>
          <p:cNvPr id="368654" name="Picture 14" descr="2004127164334">
            <a:hlinkClick r:id="rId3"/>
            <a:extLst>
              <a:ext uri="{FF2B5EF4-FFF2-40B4-BE49-F238E27FC236}">
                <a16:creationId xmlns:a16="http://schemas.microsoft.com/office/drawing/2014/main" id="{ABB8822C-2F0F-9B42-8E4F-96BB4DA30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788" y="3633788"/>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Slide Number Placeholder 1">
            <a:extLst>
              <a:ext uri="{FF2B5EF4-FFF2-40B4-BE49-F238E27FC236}">
                <a16:creationId xmlns:a16="http://schemas.microsoft.com/office/drawing/2014/main" id="{E68661A6-1E6A-5A47-80A8-9B4190D74C7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66E3299-727B-7A45-AB8E-2E068AF53067}" type="slidenum">
              <a:rPr kumimoji="0" lang="zh-CN" altLang="en-US" sz="1400"/>
              <a:pPr>
                <a:spcBef>
                  <a:spcPct val="0"/>
                </a:spcBef>
                <a:buClrTx/>
                <a:buSzTx/>
                <a:buFontTx/>
                <a:buNone/>
              </a:pPr>
              <a:t>69</a:t>
            </a:fld>
            <a:endParaRPr kumimoji="0" lang="en-US" altLang="zh-CN" sz="140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A7EDCEB4-4824-EE46-952C-CCD5EA4697C0}"/>
              </a:ext>
            </a:extLst>
          </p:cNvPr>
          <p:cNvSpPr>
            <a:spLocks noGrp="1" noChangeArrowheads="1"/>
          </p:cNvSpPr>
          <p:nvPr>
            <p:ph type="body" sz="half" idx="1"/>
          </p:nvPr>
        </p:nvSpPr>
        <p:spPr>
          <a:xfrm>
            <a:off x="571500" y="1954212"/>
            <a:ext cx="8458200" cy="1066800"/>
          </a:xfrm>
        </p:spPr>
        <p:txBody>
          <a:bodyPr/>
          <a:lstStyle/>
          <a:p>
            <a:pPr marL="495300" indent="-495300">
              <a:buFontTx/>
              <a:buNone/>
            </a:pPr>
            <a:r>
              <a:rPr lang="en-US" altLang="zh-CN" sz="2200" dirty="0"/>
              <a:t>3) </a:t>
            </a:r>
            <a:r>
              <a:rPr lang="zh-CN" altLang="en-US" sz="2400" dirty="0"/>
              <a:t>多项式时间复杂性忽略了系数，不影响易解问题与难解问题的划分</a:t>
            </a:r>
          </a:p>
        </p:txBody>
      </p:sp>
      <p:graphicFrame>
        <p:nvGraphicFramePr>
          <p:cNvPr id="328935" name="Group 231">
            <a:extLst>
              <a:ext uri="{FF2B5EF4-FFF2-40B4-BE49-F238E27FC236}">
                <a16:creationId xmlns:a16="http://schemas.microsoft.com/office/drawing/2014/main" id="{25945BCF-E076-E341-A832-8F9BC51BE581}"/>
              </a:ext>
            </a:extLst>
          </p:cNvPr>
          <p:cNvGraphicFramePr>
            <a:graphicFrameLocks noGrp="1"/>
          </p:cNvGraphicFramePr>
          <p:nvPr>
            <p:ph sz="half" idx="2"/>
            <p:extLst>
              <p:ext uri="{D42A27DB-BD31-4B8C-83A1-F6EECF244321}">
                <p14:modId xmlns:p14="http://schemas.microsoft.com/office/powerpoint/2010/main" val="1826734921"/>
              </p:ext>
            </p:extLst>
          </p:nvPr>
        </p:nvGraphicFramePr>
        <p:xfrm>
          <a:off x="954741" y="2900361"/>
          <a:ext cx="7239000" cy="2325689"/>
        </p:xfrm>
        <a:graphic>
          <a:graphicData uri="http://schemas.openxmlformats.org/drawingml/2006/table">
            <a:tbl>
              <a:tblPr/>
              <a:tblGrid>
                <a:gridCol w="1343025">
                  <a:extLst>
                    <a:ext uri="{9D8B030D-6E8A-4147-A177-3AD203B41FA5}">
                      <a16:colId xmlns:a16="http://schemas.microsoft.com/office/drawing/2014/main" val="20000"/>
                    </a:ext>
                  </a:extLst>
                </a:gridCol>
                <a:gridCol w="1069975">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65728">
                <a:tc rowSpan="2">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80"/>
                          </a:solidFill>
                          <a:effectLst/>
                          <a:latin typeface="华文中宋" charset="-122"/>
                          <a:ea typeface="华文中宋" charset="-122"/>
                          <a:cs typeface="Times New Roman" charset="0"/>
                        </a:rPr>
                        <a:t>问题规模</a:t>
                      </a: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80"/>
                          </a:solidFill>
                          <a:effectLst/>
                          <a:latin typeface="华文中宋" charset="-122"/>
                          <a:ea typeface="华文中宋" charset="-122"/>
                          <a:cs typeface="Times New Roman" charset="0"/>
                        </a:rPr>
                        <a:t>多项式函数</a:t>
                      </a:r>
                      <a:endParaRPr kumimoji="0" lang="zh-CN" altLang="en-US"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2">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80"/>
                          </a:solidFill>
                          <a:effectLst/>
                          <a:latin typeface="华文中宋" charset="-122"/>
                          <a:ea typeface="华文中宋" charset="-122"/>
                          <a:cs typeface="Times New Roman" charset="0"/>
                        </a:rPr>
                        <a:t>指数函数</a:t>
                      </a:r>
                      <a:endParaRPr kumimoji="0" lang="zh-CN" altLang="en-US"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728">
                <a:tc vMerge="1">
                  <a:txBody>
                    <a:bodyPr/>
                    <a:lstStyle/>
                    <a:p>
                      <a:endParaRPr lang="en-US"/>
                    </a:p>
                  </a:txBody>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n</a:t>
                      </a:r>
                      <a:r>
                        <a:rPr kumimoji="0" lang="en-US" altLang="zh-CN" sz="1800" b="1" i="0" u="none" strike="noStrike" cap="none" normalizeH="0" baseline="30000">
                          <a:ln>
                            <a:noFill/>
                          </a:ln>
                          <a:solidFill>
                            <a:srgbClr val="FF0000"/>
                          </a:solidFill>
                          <a:effectLst/>
                          <a:latin typeface="Times New Roman" charset="0"/>
                          <a:ea typeface="华文中宋" charset="-122"/>
                          <a:cs typeface="Times New Roman" charset="0"/>
                        </a:rPr>
                        <a:t>8</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FF0000"/>
                          </a:solidFill>
                          <a:effectLst/>
                          <a:latin typeface="Times New Roman" charset="0"/>
                          <a:ea typeface="华文中宋" charset="-122"/>
                          <a:cs typeface="Times New Roman" charset="0"/>
                        </a:rPr>
                        <a:t>8</a:t>
                      </a: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n</a:t>
                      </a:r>
                      <a:r>
                        <a:rPr kumimoji="0" lang="en-US" altLang="zh-CN" sz="1800" b="1" i="0" u="none" strike="noStrike" cap="none" normalizeH="0" baseline="30000">
                          <a:ln>
                            <a:noFill/>
                          </a:ln>
                          <a:solidFill>
                            <a:srgbClr val="FF0000"/>
                          </a:solidFill>
                          <a:effectLst/>
                          <a:latin typeface="Times New Roman" charset="0"/>
                          <a:ea typeface="华文中宋" charset="-122"/>
                          <a:cs typeface="Times New Roman" charset="0"/>
                        </a:rPr>
                        <a:t>1000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1.1</a:t>
                      </a:r>
                      <a:r>
                        <a:rPr kumimoji="0" lang="en-US" altLang="zh-CN" sz="1800" b="1" i="0" u="none" strike="noStrike" cap="none" normalizeH="0" baseline="30000">
                          <a:ln>
                            <a:noFill/>
                          </a:ln>
                          <a:solidFill>
                            <a:srgbClr val="FF0000"/>
                          </a:solidFill>
                          <a:effectLst/>
                          <a:latin typeface="Times New Roman" charset="0"/>
                          <a:ea typeface="华文中宋" charset="-122"/>
                          <a:cs typeface="Times New Roman" charset="0"/>
                        </a:rPr>
                        <a:t>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Times New Roman" charset="0"/>
                          <a:ea typeface="华文中宋" charset="-122"/>
                          <a:cs typeface="Times New Roman" charset="0"/>
                        </a:rPr>
                        <a:t>2</a:t>
                      </a:r>
                      <a:r>
                        <a:rPr kumimoji="0" lang="en-US" altLang="zh-CN" sz="1800" b="1" i="0" u="none" strike="noStrike" cap="none" normalizeH="0" baseline="30000">
                          <a:ln>
                            <a:noFill/>
                          </a:ln>
                          <a:solidFill>
                            <a:srgbClr val="FF0000"/>
                          </a:solidFill>
                          <a:effectLst/>
                          <a:latin typeface="Times New Roman" charset="0"/>
                          <a:ea typeface="华文中宋" charset="-122"/>
                          <a:cs typeface="Times New Roman" charset="0"/>
                        </a:rPr>
                        <a:t>0.01n</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629">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5</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390625</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5×10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8</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5</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1000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1.611</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1.035</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28">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8</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9</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1000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2.594</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1.072</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2042">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16</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10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2000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13780.6</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2</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2834">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24</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11</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80"/>
                          </a:solidFill>
                          <a:effectLst/>
                          <a:latin typeface="Times New Roman" charset="0"/>
                          <a:ea typeface="华文中宋" charset="-122"/>
                          <a:cs typeface="Times New Roman" charset="0"/>
                        </a:rPr>
                        <a:t>10</a:t>
                      </a:r>
                      <a:r>
                        <a:rPr kumimoji="0" lang="en-US" altLang="zh-CN" sz="1800" b="1" i="0" u="none" strike="noStrike" cap="none" normalizeH="0" baseline="30000">
                          <a:ln>
                            <a:noFill/>
                          </a:ln>
                          <a:solidFill>
                            <a:srgbClr val="000080"/>
                          </a:solidFill>
                          <a:effectLst/>
                          <a:latin typeface="Times New Roman" charset="0"/>
                          <a:ea typeface="华文中宋" charset="-122"/>
                          <a:cs typeface="Times New Roman" charset="0"/>
                        </a:rPr>
                        <a:t>3000</a:t>
                      </a:r>
                      <a:endParaRPr kumimoji="0" lang="en-US" altLang="zh-CN" sz="1800" b="0" i="0" u="none" strike="noStrike" cap="none" normalizeH="0" baseline="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80"/>
                          </a:solidFill>
                          <a:effectLst/>
                          <a:latin typeface="Times New Roman" charset="0"/>
                          <a:ea typeface="华文中宋" charset="-122"/>
                          <a:cs typeface="Times New Roman" charset="0"/>
                        </a:rPr>
                        <a:t>2.47×10</a:t>
                      </a:r>
                      <a:r>
                        <a:rPr kumimoji="0" lang="en-US" altLang="zh-CN" sz="1800" b="1" i="0" u="none" strike="noStrike" cap="none" normalizeH="0" baseline="30000" dirty="0">
                          <a:ln>
                            <a:noFill/>
                          </a:ln>
                          <a:solidFill>
                            <a:srgbClr val="000080"/>
                          </a:solidFill>
                          <a:effectLst/>
                          <a:latin typeface="Times New Roman" charset="0"/>
                          <a:ea typeface="华文中宋" charset="-122"/>
                          <a:cs typeface="Times New Roman" charset="0"/>
                        </a:rPr>
                        <a:t>41</a:t>
                      </a:r>
                      <a:endParaRPr kumimoji="0" lang="en-US" altLang="zh-CN" sz="1800" b="0" i="0" u="none" strike="noStrike" cap="none" normalizeH="0" baseline="0" dirty="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charset="2"/>
                        <a:defRPr kumimoji="1" sz="2800">
                          <a:solidFill>
                            <a:schemeClr val="tx1"/>
                          </a:solidFill>
                          <a:latin typeface="Tahoma" charset="0"/>
                          <a:ea typeface="SimSun" charset="-122"/>
                        </a:defRPr>
                      </a:lvl1pPr>
                      <a:lvl2pPr marL="742950" indent="-285750">
                        <a:spcBef>
                          <a:spcPct val="20000"/>
                        </a:spcBef>
                        <a:buClr>
                          <a:schemeClr val="hlink"/>
                        </a:buClr>
                        <a:buSzPct val="55000"/>
                        <a:buFont typeface="Wingdings" charset="2"/>
                        <a:defRPr kumimoji="1" sz="2400">
                          <a:solidFill>
                            <a:schemeClr val="tx1"/>
                          </a:solidFill>
                          <a:latin typeface="Tahoma" charset="0"/>
                          <a:ea typeface="SimSun" charset="-122"/>
                        </a:defRPr>
                      </a:lvl2pPr>
                      <a:lvl3pPr marL="1143000" indent="-228600">
                        <a:spcBef>
                          <a:spcPct val="20000"/>
                        </a:spcBef>
                        <a:buClr>
                          <a:schemeClr val="folHlink"/>
                        </a:buClr>
                        <a:buSzPct val="50000"/>
                        <a:buFont typeface="Wingdings" charset="2"/>
                        <a:defRPr kumimoji="1" sz="2000">
                          <a:solidFill>
                            <a:schemeClr val="tx1"/>
                          </a:solidFill>
                          <a:latin typeface="Tahoma" charset="0"/>
                          <a:ea typeface="SimSun" charset="-122"/>
                        </a:defRPr>
                      </a:lvl3pPr>
                      <a:lvl4pPr marL="1600200" indent="-228600">
                        <a:spcBef>
                          <a:spcPct val="20000"/>
                        </a:spcBef>
                        <a:buClr>
                          <a:schemeClr val="accent2"/>
                        </a:buClr>
                        <a:buSzPct val="55000"/>
                        <a:buFont typeface="Wingdings" charset="2"/>
                        <a:defRPr kumimoji="1">
                          <a:solidFill>
                            <a:schemeClr val="tx1"/>
                          </a:solidFill>
                          <a:latin typeface="Tahoma" charset="0"/>
                          <a:ea typeface="SimSun" charset="-122"/>
                        </a:defRPr>
                      </a:lvl4pPr>
                      <a:lvl5pPr marL="2057400" indent="-228600">
                        <a:spcBef>
                          <a:spcPct val="20000"/>
                        </a:spcBef>
                        <a:buClr>
                          <a:schemeClr val="accent1"/>
                        </a:buClr>
                        <a:buSzPct val="50000"/>
                        <a:buFont typeface="Wingdings" charset="2"/>
                        <a:defRPr kumimoji="1">
                          <a:solidFill>
                            <a:schemeClr val="tx1"/>
                          </a:solidFill>
                          <a:latin typeface="Tahoma" charset="0"/>
                          <a:ea typeface="SimSun" charset="-122"/>
                        </a:defRPr>
                      </a:lvl5pPr>
                      <a:lvl6pPr marL="25146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6pPr>
                      <a:lvl7pPr marL="29718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7pPr>
                      <a:lvl8pPr marL="34290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8pPr>
                      <a:lvl9pPr marL="3886200" indent="-228600" eaLnBrk="0" fontAlgn="base" hangingPunct="0">
                        <a:spcBef>
                          <a:spcPct val="20000"/>
                        </a:spcBef>
                        <a:spcAft>
                          <a:spcPct val="0"/>
                        </a:spcAft>
                        <a:buClr>
                          <a:schemeClr val="accent1"/>
                        </a:buClr>
                        <a:buSzPct val="50000"/>
                        <a:buFont typeface="Wingdings" charset="2"/>
                        <a:defRPr kumimoji="1">
                          <a:solidFill>
                            <a:schemeClr val="tx1"/>
                          </a:solidFill>
                          <a:latin typeface="Tahoma" charset="0"/>
                          <a:ea typeface="SimSun"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80"/>
                          </a:solidFill>
                          <a:effectLst/>
                          <a:latin typeface="Times New Roman" charset="0"/>
                          <a:ea typeface="华文中宋" charset="-122"/>
                          <a:cs typeface="Times New Roman" charset="0"/>
                        </a:rPr>
                        <a:t>1024</a:t>
                      </a:r>
                      <a:endParaRPr kumimoji="0" lang="en-US" altLang="zh-CN" sz="1800" b="0" i="0" u="none" strike="noStrike" cap="none" normalizeH="0" baseline="0" dirty="0">
                        <a:ln>
                          <a:noFill/>
                        </a:ln>
                        <a:solidFill>
                          <a:schemeClr val="tx1"/>
                        </a:solidFill>
                        <a:effectLst/>
                        <a:latin typeface="Arial" charset="0"/>
                        <a:ea typeface="华文中宋" charset="-122"/>
                        <a:cs typeface="Times New Roman" charset="0"/>
                      </a:endParaRP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28936" name="Rectangle 232">
            <a:extLst>
              <a:ext uri="{FF2B5EF4-FFF2-40B4-BE49-F238E27FC236}">
                <a16:creationId xmlns:a16="http://schemas.microsoft.com/office/drawing/2014/main" id="{8335AFDD-EC67-E144-A14D-F02CA76CA0C4}"/>
              </a:ext>
            </a:extLst>
          </p:cNvPr>
          <p:cNvSpPr>
            <a:spLocks noChangeArrowheads="1"/>
          </p:cNvSpPr>
          <p:nvPr/>
        </p:nvSpPr>
        <p:spPr bwMode="auto">
          <a:xfrm>
            <a:off x="685800" y="5429250"/>
            <a:ext cx="8229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400" dirty="0">
                <a:latin typeface="Times New Roman" panose="02020603050405020304" pitchFamily="18" charset="0"/>
              </a:rPr>
              <a:t>观察结论：</a:t>
            </a:r>
            <a:r>
              <a:rPr kumimoji="0" lang="en-US" altLang="zh-CN" sz="2400" dirty="0">
                <a:latin typeface="Times New Roman" panose="02020603050405020304" pitchFamily="18" charset="0"/>
              </a:rPr>
              <a:t>n≤100</a:t>
            </a:r>
            <a:r>
              <a:rPr kumimoji="0" lang="zh-CN" altLang="en-US" sz="2400" dirty="0">
                <a:latin typeface="Times New Roman" panose="02020603050405020304" pitchFamily="18" charset="0"/>
              </a:rPr>
              <a:t>时，（不自然的）多项式函数值大于指数函数值，但</a:t>
            </a:r>
            <a:r>
              <a:rPr kumimoji="0" lang="en-US" altLang="zh-CN" sz="2400" dirty="0">
                <a:solidFill>
                  <a:srgbClr val="FF0000"/>
                </a:solidFill>
                <a:latin typeface="Times New Roman" panose="02020603050405020304" pitchFamily="18" charset="0"/>
              </a:rPr>
              <a:t>n</a:t>
            </a:r>
            <a:r>
              <a:rPr kumimoji="0" lang="zh-CN" altLang="en-US" sz="2400" dirty="0">
                <a:solidFill>
                  <a:srgbClr val="FF0000"/>
                </a:solidFill>
                <a:latin typeface="Times New Roman" panose="02020603050405020304" pitchFamily="18" charset="0"/>
              </a:rPr>
              <a:t>充分大时，指数函数仍然超过多项式函数</a:t>
            </a:r>
            <a:r>
              <a:rPr kumimoji="0" lang="zh-CN" altLang="en-US" sz="2400" dirty="0">
                <a:latin typeface="Times New Roman" panose="02020603050405020304" pitchFamily="18" charset="0"/>
              </a:rPr>
              <a:t>。</a:t>
            </a:r>
          </a:p>
        </p:txBody>
      </p:sp>
      <p:sp>
        <p:nvSpPr>
          <p:cNvPr id="24626" name="Slide Number Placeholder 1">
            <a:extLst>
              <a:ext uri="{FF2B5EF4-FFF2-40B4-BE49-F238E27FC236}">
                <a16:creationId xmlns:a16="http://schemas.microsoft.com/office/drawing/2014/main" id="{1A898FA7-E559-F143-814B-F8ED2C5CA82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39F4C1-FDCD-5A4D-9FD8-98657AC64102}" type="slidenum">
              <a:rPr kumimoji="0" lang="en-US" altLang="zh-CN" sz="1400"/>
              <a:pPr>
                <a:spcBef>
                  <a:spcPct val="0"/>
                </a:spcBef>
                <a:buClrTx/>
                <a:buSzTx/>
                <a:buFontTx/>
                <a:buNone/>
              </a:pPr>
              <a:t>7</a:t>
            </a:fld>
            <a:endParaRPr kumimoji="0" lang="en-US" altLang="zh-CN" sz="1400"/>
          </a:p>
        </p:txBody>
      </p:sp>
      <p:sp>
        <p:nvSpPr>
          <p:cNvPr id="7" name="Title 1">
            <a:extLst>
              <a:ext uri="{FF2B5EF4-FFF2-40B4-BE49-F238E27FC236}">
                <a16:creationId xmlns:a16="http://schemas.microsoft.com/office/drawing/2014/main" id="{CD617041-3793-2D49-A9B0-F13820A68885}"/>
              </a:ext>
            </a:extLst>
          </p:cNvPr>
          <p:cNvSpPr>
            <a:spLocks noGrp="1"/>
          </p:cNvSpPr>
          <p:nvPr>
            <p:ph type="title"/>
          </p:nvPr>
        </p:nvSpPr>
        <p:spPr>
          <a:xfrm>
            <a:off x="1003300" y="591344"/>
            <a:ext cx="8229600" cy="1143000"/>
          </a:xfrm>
        </p:spPr>
        <p:txBody>
          <a:bodyPr/>
          <a:lstStyle/>
          <a:p>
            <a:r>
              <a:rPr lang="en-CN" dirty="0"/>
              <a:t>易解问题和难解问题</a:t>
            </a:r>
          </a:p>
        </p:txBody>
      </p:sp>
    </p:spTree>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59205947-CB7A-CE40-AEDA-E18F5DFFD842}"/>
              </a:ext>
            </a:extLst>
          </p:cNvPr>
          <p:cNvSpPr>
            <a:spLocks noGrp="1" noChangeArrowheads="1"/>
          </p:cNvSpPr>
          <p:nvPr>
            <p:ph type="title"/>
          </p:nvPr>
        </p:nvSpPr>
        <p:spPr/>
        <p:txBody>
          <a:bodyPr/>
          <a:lstStyle/>
          <a:p>
            <a:r>
              <a:rPr lang="zh-CN" altLang="en-US"/>
              <a:t>关于</a:t>
            </a:r>
            <a:r>
              <a:rPr lang="en-US" altLang="zh-CN"/>
              <a:t>NPI</a:t>
            </a:r>
            <a:r>
              <a:rPr lang="zh-CN" altLang="en-US"/>
              <a:t>类问题的评述</a:t>
            </a:r>
          </a:p>
        </p:txBody>
      </p:sp>
      <p:sp>
        <p:nvSpPr>
          <p:cNvPr id="116738" name="Rectangle 3">
            <a:extLst>
              <a:ext uri="{FF2B5EF4-FFF2-40B4-BE49-F238E27FC236}">
                <a16:creationId xmlns:a16="http://schemas.microsoft.com/office/drawing/2014/main" id="{6EDAE264-D6E1-8E4F-8FA5-E1617F9CA6F0}"/>
              </a:ext>
            </a:extLst>
          </p:cNvPr>
          <p:cNvSpPr>
            <a:spLocks noGrp="1" noChangeArrowheads="1"/>
          </p:cNvSpPr>
          <p:nvPr>
            <p:ph type="body" idx="1"/>
          </p:nvPr>
        </p:nvSpPr>
        <p:spPr>
          <a:xfrm>
            <a:off x="422066" y="1957752"/>
            <a:ext cx="8467102" cy="4114800"/>
          </a:xfrm>
        </p:spPr>
        <p:txBody>
          <a:bodyPr/>
          <a:lstStyle/>
          <a:p>
            <a:pPr>
              <a:lnSpc>
                <a:spcPct val="150000"/>
              </a:lnSpc>
            </a:pPr>
            <a:r>
              <a:rPr lang="en-US" altLang="zh-CN" sz="3100" dirty="0"/>
              <a:t>NPI</a:t>
            </a:r>
            <a:r>
              <a:rPr lang="zh-CN" altLang="en-US" sz="3100" dirty="0"/>
              <a:t>类是一个</a:t>
            </a:r>
            <a:r>
              <a:rPr lang="zh-CN" altLang="en-US" sz="3100" dirty="0">
                <a:solidFill>
                  <a:srgbClr val="FF0000"/>
                </a:solidFill>
              </a:rPr>
              <a:t>人为定义的、动态的</a:t>
            </a:r>
            <a:r>
              <a:rPr lang="zh-CN" altLang="en-US" sz="3100" dirty="0"/>
              <a:t>概念，随着人们对问题研究的深入，许多</a:t>
            </a:r>
            <a:r>
              <a:rPr lang="en-US" altLang="zh-CN" sz="3100" dirty="0"/>
              <a:t>NPI</a:t>
            </a:r>
            <a:r>
              <a:rPr lang="zh-CN" altLang="en-US" sz="3100" dirty="0"/>
              <a:t>类问题逐渐被明白无误地证明他们原本属于</a:t>
            </a:r>
            <a:r>
              <a:rPr lang="en-US" altLang="zh-CN" sz="3100" dirty="0"/>
              <a:t>P</a:t>
            </a:r>
            <a:r>
              <a:rPr lang="zh-CN" altLang="en-US" sz="3100" dirty="0"/>
              <a:t>类问题或</a:t>
            </a:r>
            <a:r>
              <a:rPr lang="en-US" altLang="zh-CN" sz="3100" dirty="0"/>
              <a:t>NP</a:t>
            </a:r>
            <a:r>
              <a:rPr lang="zh-CN" altLang="en-US" sz="3100" dirty="0"/>
              <a:t>完全问题。</a:t>
            </a:r>
          </a:p>
          <a:p>
            <a:pPr>
              <a:lnSpc>
                <a:spcPct val="150000"/>
              </a:lnSpc>
            </a:pPr>
            <a:r>
              <a:rPr lang="zh-CN" altLang="en-US" sz="2400" dirty="0"/>
              <a:t>例如：线性规划问题、素数判定问题等，在二者没有被证明他们均属于</a:t>
            </a:r>
            <a:r>
              <a:rPr lang="en-US" altLang="zh-CN" sz="2400" dirty="0"/>
              <a:t>P</a:t>
            </a:r>
            <a:r>
              <a:rPr lang="zh-CN" altLang="en-US" sz="2400" dirty="0"/>
              <a:t>类问题之前，人们一直将他们归于</a:t>
            </a:r>
            <a:r>
              <a:rPr lang="en-US" altLang="zh-CN" sz="2400" dirty="0"/>
              <a:t>NPI</a:t>
            </a:r>
            <a:r>
              <a:rPr lang="zh-CN" altLang="en-US" sz="2400" dirty="0"/>
              <a:t>类问题。</a:t>
            </a:r>
            <a:r>
              <a:rPr lang="zh-CN" altLang="en-US" dirty="0"/>
              <a:t> </a:t>
            </a:r>
          </a:p>
        </p:txBody>
      </p:sp>
      <p:sp>
        <p:nvSpPr>
          <p:cNvPr id="116739" name="Slide Number Placeholder 1">
            <a:extLst>
              <a:ext uri="{FF2B5EF4-FFF2-40B4-BE49-F238E27FC236}">
                <a16:creationId xmlns:a16="http://schemas.microsoft.com/office/drawing/2014/main" id="{266688D2-0C2C-6545-989E-D33AAAA5A06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882335-3152-8943-AB14-8FFA65122769}" type="slidenum">
              <a:rPr kumimoji="0" lang="zh-CN" altLang="en-US" sz="1400"/>
              <a:pPr>
                <a:spcBef>
                  <a:spcPct val="0"/>
                </a:spcBef>
                <a:buClrTx/>
                <a:buSzTx/>
                <a:buFontTx/>
                <a:buNone/>
              </a:pPr>
              <a:t>70</a:t>
            </a:fld>
            <a:endParaRPr kumimoji="0" lang="en-US" altLang="zh-CN" sz="140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1BAFE2F5-CF99-1842-84DC-6DF309889627}"/>
              </a:ext>
            </a:extLst>
          </p:cNvPr>
          <p:cNvSpPr>
            <a:spLocks noGrp="1" noChangeArrowheads="1"/>
          </p:cNvSpPr>
          <p:nvPr>
            <p:ph type="title"/>
          </p:nvPr>
        </p:nvSpPr>
        <p:spPr/>
        <p:txBody>
          <a:bodyPr/>
          <a:lstStyle/>
          <a:p>
            <a:r>
              <a:rPr lang="zh-CN" altLang="en-US"/>
              <a:t>一个例子</a:t>
            </a:r>
          </a:p>
        </p:txBody>
      </p:sp>
      <p:sp>
        <p:nvSpPr>
          <p:cNvPr id="117762" name="Rectangle 3">
            <a:extLst>
              <a:ext uri="{FF2B5EF4-FFF2-40B4-BE49-F238E27FC236}">
                <a16:creationId xmlns:a16="http://schemas.microsoft.com/office/drawing/2014/main" id="{2E064D12-4030-B04C-9743-D05E5FC1F771}"/>
              </a:ext>
            </a:extLst>
          </p:cNvPr>
          <p:cNvSpPr>
            <a:spLocks noGrp="1" noChangeArrowheads="1"/>
          </p:cNvSpPr>
          <p:nvPr>
            <p:ph type="body" idx="1"/>
          </p:nvPr>
        </p:nvSpPr>
        <p:spPr>
          <a:xfrm>
            <a:off x="444500" y="2019300"/>
            <a:ext cx="8699500" cy="4114800"/>
          </a:xfrm>
        </p:spPr>
        <p:txBody>
          <a:bodyPr/>
          <a:lstStyle/>
          <a:p>
            <a:pPr>
              <a:lnSpc>
                <a:spcPct val="120000"/>
              </a:lnSpc>
            </a:pPr>
            <a:r>
              <a:rPr lang="zh-CN" altLang="en-US" sz="2800" dirty="0">
                <a:solidFill>
                  <a:srgbClr val="FF0000"/>
                </a:solidFill>
              </a:rPr>
              <a:t>线性规划问题</a:t>
            </a:r>
          </a:p>
          <a:p>
            <a:pPr>
              <a:lnSpc>
                <a:spcPct val="120000"/>
              </a:lnSpc>
              <a:buFontTx/>
              <a:buNone/>
            </a:pPr>
            <a:r>
              <a:rPr lang="zh-CN" altLang="en-US" sz="2800" dirty="0"/>
              <a:t>    设</a:t>
            </a:r>
            <a:r>
              <a:rPr lang="en-US" altLang="zh-CN" sz="2800" dirty="0" err="1"/>
              <a:t>A∈R</a:t>
            </a:r>
            <a:r>
              <a:rPr lang="en-US" altLang="zh-CN" sz="2800" baseline="30000" dirty="0" err="1"/>
              <a:t>m×n</a:t>
            </a:r>
            <a:r>
              <a:rPr lang="en-US" altLang="zh-CN" sz="2800" dirty="0"/>
              <a:t>, </a:t>
            </a:r>
            <a:r>
              <a:rPr lang="en-US" altLang="zh-CN" sz="2800" dirty="0" err="1"/>
              <a:t>x∈R</a:t>
            </a:r>
            <a:r>
              <a:rPr lang="en-US" altLang="zh-CN" sz="2800" baseline="30000" dirty="0" err="1"/>
              <a:t>n</a:t>
            </a:r>
            <a:r>
              <a:rPr lang="en-US" altLang="zh-CN" sz="2800" dirty="0"/>
              <a:t>, </a:t>
            </a:r>
            <a:r>
              <a:rPr lang="en-US" altLang="zh-CN" sz="2800" dirty="0" err="1"/>
              <a:t>b∈R</a:t>
            </a:r>
            <a:r>
              <a:rPr lang="en-US" altLang="zh-CN" sz="2800" baseline="30000" dirty="0" err="1"/>
              <a:t>m</a:t>
            </a:r>
            <a:r>
              <a:rPr lang="zh-CN" altLang="en-US" sz="2800" dirty="0"/>
              <a:t>，</a:t>
            </a:r>
          </a:p>
          <a:p>
            <a:pPr>
              <a:lnSpc>
                <a:spcPct val="120000"/>
              </a:lnSpc>
              <a:buFontTx/>
              <a:buNone/>
            </a:pPr>
            <a:r>
              <a:rPr lang="zh-CN" altLang="en-US" sz="2800" dirty="0"/>
              <a:t>    在满足</a:t>
            </a:r>
            <a:r>
              <a:rPr lang="en-US" altLang="zh-CN" sz="2800" dirty="0"/>
              <a:t>Ax=b</a:t>
            </a:r>
            <a:r>
              <a:rPr lang="zh-CN" altLang="en-US" sz="2800" dirty="0"/>
              <a:t>，</a:t>
            </a:r>
            <a:r>
              <a:rPr lang="en-US" altLang="zh-CN" sz="2800" dirty="0"/>
              <a:t>x≥0</a:t>
            </a:r>
            <a:r>
              <a:rPr lang="zh-CN" altLang="en-US" sz="2800" dirty="0"/>
              <a:t>约束下，</a:t>
            </a:r>
          </a:p>
          <a:p>
            <a:pPr>
              <a:lnSpc>
                <a:spcPct val="120000"/>
              </a:lnSpc>
              <a:buFontTx/>
              <a:buNone/>
            </a:pPr>
            <a:r>
              <a:rPr lang="zh-CN" altLang="en-US" sz="2800" dirty="0"/>
              <a:t>    使目标函数</a:t>
            </a:r>
            <a:r>
              <a:rPr lang="en-US" altLang="zh-CN" sz="2800" dirty="0" err="1"/>
              <a:t>c</a:t>
            </a:r>
            <a:r>
              <a:rPr lang="en-US" altLang="zh-CN" sz="2800" baseline="30000" dirty="0" err="1"/>
              <a:t>T</a:t>
            </a:r>
            <a:r>
              <a:rPr lang="en-US" altLang="zh-CN" sz="2800" dirty="0" err="1"/>
              <a:t>x</a:t>
            </a:r>
            <a:r>
              <a:rPr lang="zh-CN" altLang="en-US" sz="2800" dirty="0"/>
              <a:t>达到最大值，其中</a:t>
            </a:r>
            <a:r>
              <a:rPr lang="en-US" altLang="zh-CN" sz="2800" dirty="0" err="1"/>
              <a:t>c∈R</a:t>
            </a:r>
            <a:r>
              <a:rPr lang="en-US" altLang="zh-CN" sz="2800" baseline="30000" dirty="0" err="1"/>
              <a:t>n</a:t>
            </a:r>
            <a:r>
              <a:rPr lang="en-US" altLang="zh-CN" sz="2800" dirty="0"/>
              <a:t>.</a:t>
            </a:r>
          </a:p>
          <a:p>
            <a:pPr>
              <a:lnSpc>
                <a:spcPct val="120000"/>
              </a:lnSpc>
            </a:pPr>
            <a:r>
              <a:rPr lang="zh-CN" altLang="en-US" sz="2800" dirty="0"/>
              <a:t>长期以来，线性规划问题没有多项式时间解法，也无法证明它是</a:t>
            </a:r>
            <a:r>
              <a:rPr lang="en-US" altLang="zh-CN" sz="2800" dirty="0"/>
              <a:t>NP</a:t>
            </a:r>
            <a:r>
              <a:rPr lang="zh-CN" altLang="en-US" sz="2800" dirty="0"/>
              <a:t>完全问题。直到</a:t>
            </a:r>
            <a:r>
              <a:rPr lang="en-US" altLang="zh-CN" sz="2800" dirty="0"/>
              <a:t>20</a:t>
            </a:r>
            <a:r>
              <a:rPr lang="zh-CN" altLang="en-US" sz="2800" dirty="0"/>
              <a:t>世纪</a:t>
            </a:r>
            <a:r>
              <a:rPr lang="en-US" altLang="zh-CN" sz="2800" dirty="0"/>
              <a:t>80</a:t>
            </a:r>
            <a:r>
              <a:rPr lang="zh-CN" altLang="en-US" sz="2800" dirty="0"/>
              <a:t>年代，这个问题得到解决，发现了多项式时间算法。 </a:t>
            </a:r>
          </a:p>
        </p:txBody>
      </p:sp>
      <p:sp>
        <p:nvSpPr>
          <p:cNvPr id="117763" name="Oval 4">
            <a:extLst>
              <a:ext uri="{FF2B5EF4-FFF2-40B4-BE49-F238E27FC236}">
                <a16:creationId xmlns:a16="http://schemas.microsoft.com/office/drawing/2014/main" id="{F540A1A7-2887-1046-97BD-6C24E78B2021}"/>
              </a:ext>
            </a:extLst>
          </p:cNvPr>
          <p:cNvSpPr>
            <a:spLocks noChangeArrowheads="1"/>
          </p:cNvSpPr>
          <p:nvPr/>
        </p:nvSpPr>
        <p:spPr bwMode="auto">
          <a:xfrm>
            <a:off x="4648200" y="304800"/>
            <a:ext cx="4113213" cy="267493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7764" name="Oval 5">
            <a:extLst>
              <a:ext uri="{FF2B5EF4-FFF2-40B4-BE49-F238E27FC236}">
                <a16:creationId xmlns:a16="http://schemas.microsoft.com/office/drawing/2014/main" id="{AEFFE0E2-6FCB-F54A-87D3-CAC1142E249A}"/>
              </a:ext>
            </a:extLst>
          </p:cNvPr>
          <p:cNvSpPr>
            <a:spLocks noChangeArrowheads="1"/>
          </p:cNvSpPr>
          <p:nvPr/>
        </p:nvSpPr>
        <p:spPr bwMode="auto">
          <a:xfrm>
            <a:off x="4991100" y="1890713"/>
            <a:ext cx="2401888" cy="792162"/>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Times New Roman" panose="02020603050405020304" pitchFamily="18" charset="0"/>
                <a:ea typeface="华文中宋" panose="02010600040101010101" pitchFamily="2" charset="-122"/>
              </a:rPr>
              <a:t>完全</a:t>
            </a:r>
            <a:r>
              <a:rPr kumimoji="0" lang="zh-CN" altLang="en-US" sz="2200" b="1">
                <a:solidFill>
                  <a:srgbClr val="FF000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7765" name="Rectangle 6">
            <a:extLst>
              <a:ext uri="{FF2B5EF4-FFF2-40B4-BE49-F238E27FC236}">
                <a16:creationId xmlns:a16="http://schemas.microsoft.com/office/drawing/2014/main" id="{DB2665A8-D246-F746-8B9D-5E94515CB691}"/>
              </a:ext>
            </a:extLst>
          </p:cNvPr>
          <p:cNvSpPr>
            <a:spLocks noChangeArrowheads="1"/>
          </p:cNvSpPr>
          <p:nvPr/>
        </p:nvSpPr>
        <p:spPr bwMode="auto">
          <a:xfrm>
            <a:off x="5486400" y="609600"/>
            <a:ext cx="1866900" cy="593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a:solidFill>
                  <a:srgbClr val="000080"/>
                </a:solidFill>
                <a:latin typeface="Times New Roman" panose="02020603050405020304" pitchFamily="18" charset="0"/>
                <a:ea typeface="华文中宋" panose="02010600040101010101" pitchFamily="2" charset="-122"/>
              </a:rPr>
              <a:t>线性规划</a:t>
            </a:r>
            <a:r>
              <a:rPr kumimoji="0" lang="zh-CN" altLang="en-US" sz="2200" b="1">
                <a:solidFill>
                  <a:srgbClr val="000080"/>
                </a:solidFill>
                <a:latin typeface="华文中宋" panose="02010600040101010101" pitchFamily="2" charset="-122"/>
                <a:ea typeface="华文中宋" panose="02010600040101010101" pitchFamily="2" charset="-122"/>
              </a:rPr>
              <a:t>问题</a:t>
            </a:r>
            <a:endParaRPr kumimoji="0" lang="zh-CN" altLang="en-US" sz="1800">
              <a:latin typeface="Times New Roman" panose="02020603050405020304" pitchFamily="18" charset="0"/>
              <a:ea typeface="华文中宋" panose="02010600040101010101" pitchFamily="2" charset="-122"/>
            </a:endParaRPr>
          </a:p>
        </p:txBody>
      </p:sp>
      <p:sp>
        <p:nvSpPr>
          <p:cNvPr id="117766" name="Oval 7">
            <a:extLst>
              <a:ext uri="{FF2B5EF4-FFF2-40B4-BE49-F238E27FC236}">
                <a16:creationId xmlns:a16="http://schemas.microsoft.com/office/drawing/2014/main" id="{8A731BAE-E024-A243-96F8-CF5B81A9E3F1}"/>
              </a:ext>
            </a:extLst>
          </p:cNvPr>
          <p:cNvSpPr>
            <a:spLocks noChangeArrowheads="1"/>
          </p:cNvSpPr>
          <p:nvPr/>
        </p:nvSpPr>
        <p:spPr bwMode="auto">
          <a:xfrm>
            <a:off x="6991350" y="1146175"/>
            <a:ext cx="1714500" cy="792163"/>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P</a:t>
            </a:r>
            <a:r>
              <a:rPr kumimoji="0" lang="zh-CN" altLang="en-US" sz="2200" b="1">
                <a:solidFill>
                  <a:srgbClr val="000080"/>
                </a:solidFill>
                <a:latin typeface="Times New Roman" panose="02020603050405020304" pitchFamily="18" charset="0"/>
                <a:ea typeface="华文中宋" panose="02010600040101010101" pitchFamily="2" charset="-122"/>
              </a:rPr>
              <a:t>类</a:t>
            </a:r>
            <a:r>
              <a:rPr kumimoji="0" lang="zh-CN" altLang="en-US" sz="2200" b="1">
                <a:solidFill>
                  <a:srgbClr val="00008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7767" name="Oval 8">
            <a:extLst>
              <a:ext uri="{FF2B5EF4-FFF2-40B4-BE49-F238E27FC236}">
                <a16:creationId xmlns:a16="http://schemas.microsoft.com/office/drawing/2014/main" id="{B980BF0B-F04F-9147-8EBE-B32CDDBE9DE3}"/>
              </a:ext>
            </a:extLst>
          </p:cNvPr>
          <p:cNvSpPr>
            <a:spLocks noChangeArrowheads="1"/>
          </p:cNvSpPr>
          <p:nvPr/>
        </p:nvSpPr>
        <p:spPr bwMode="auto">
          <a:xfrm>
            <a:off x="5791200" y="1196975"/>
            <a:ext cx="228600" cy="19685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7768" name="Line 9">
            <a:extLst>
              <a:ext uri="{FF2B5EF4-FFF2-40B4-BE49-F238E27FC236}">
                <a16:creationId xmlns:a16="http://schemas.microsoft.com/office/drawing/2014/main" id="{7A33F336-5788-0944-8AFB-BA84EA3E9C1B}"/>
              </a:ext>
            </a:extLst>
          </p:cNvPr>
          <p:cNvSpPr>
            <a:spLocks noChangeShapeType="1"/>
          </p:cNvSpPr>
          <p:nvPr/>
        </p:nvSpPr>
        <p:spPr bwMode="auto">
          <a:xfrm>
            <a:off x="5905500" y="1393825"/>
            <a:ext cx="114300" cy="693738"/>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370698" name="Rectangle 10">
            <a:extLst>
              <a:ext uri="{FF2B5EF4-FFF2-40B4-BE49-F238E27FC236}">
                <a16:creationId xmlns:a16="http://schemas.microsoft.com/office/drawing/2014/main" id="{ED0909F6-C832-6D4F-BD9B-194ACFC7568B}"/>
              </a:ext>
            </a:extLst>
          </p:cNvPr>
          <p:cNvSpPr>
            <a:spLocks noChangeArrowheads="1"/>
          </p:cNvSpPr>
          <p:nvPr/>
        </p:nvSpPr>
        <p:spPr bwMode="auto">
          <a:xfrm>
            <a:off x="5562600" y="1493838"/>
            <a:ext cx="342900" cy="39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sp>
        <p:nvSpPr>
          <p:cNvPr id="117770" name="Line 11">
            <a:extLst>
              <a:ext uri="{FF2B5EF4-FFF2-40B4-BE49-F238E27FC236}">
                <a16:creationId xmlns:a16="http://schemas.microsoft.com/office/drawing/2014/main" id="{12E2A6ED-D09D-CD45-9F66-FDA9FC659F59}"/>
              </a:ext>
            </a:extLst>
          </p:cNvPr>
          <p:cNvSpPr>
            <a:spLocks noChangeShapeType="1"/>
          </p:cNvSpPr>
          <p:nvPr/>
        </p:nvSpPr>
        <p:spPr bwMode="auto">
          <a:xfrm>
            <a:off x="6019800" y="1295400"/>
            <a:ext cx="1143000" cy="198438"/>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370700" name="Rectangle 12">
            <a:extLst>
              <a:ext uri="{FF2B5EF4-FFF2-40B4-BE49-F238E27FC236}">
                <a16:creationId xmlns:a16="http://schemas.microsoft.com/office/drawing/2014/main" id="{0F61154A-0732-7741-A79F-8D717F41587B}"/>
              </a:ext>
            </a:extLst>
          </p:cNvPr>
          <p:cNvSpPr>
            <a:spLocks noChangeArrowheads="1"/>
          </p:cNvSpPr>
          <p:nvPr/>
        </p:nvSpPr>
        <p:spPr bwMode="auto">
          <a:xfrm>
            <a:off x="6705600" y="998538"/>
            <a:ext cx="342900" cy="395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sp>
        <p:nvSpPr>
          <p:cNvPr id="370701" name="Line 13">
            <a:extLst>
              <a:ext uri="{FF2B5EF4-FFF2-40B4-BE49-F238E27FC236}">
                <a16:creationId xmlns:a16="http://schemas.microsoft.com/office/drawing/2014/main" id="{A046AC45-BB4C-7547-84EB-4E356C245254}"/>
              </a:ext>
            </a:extLst>
          </p:cNvPr>
          <p:cNvSpPr>
            <a:spLocks noChangeShapeType="1"/>
          </p:cNvSpPr>
          <p:nvPr/>
        </p:nvSpPr>
        <p:spPr bwMode="auto">
          <a:xfrm>
            <a:off x="6019800" y="1295400"/>
            <a:ext cx="1143000" cy="1984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17773" name="Slide Number Placeholder 1">
            <a:extLst>
              <a:ext uri="{FF2B5EF4-FFF2-40B4-BE49-F238E27FC236}">
                <a16:creationId xmlns:a16="http://schemas.microsoft.com/office/drawing/2014/main" id="{093946C5-644E-044E-B44F-4F7E77B5380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6DD3192-030C-A545-B2D9-1E720657EF63}" type="slidenum">
              <a:rPr kumimoji="0" lang="zh-CN" altLang="en-US" sz="1400"/>
              <a:pPr>
                <a:spcBef>
                  <a:spcPct val="0"/>
                </a:spcBef>
                <a:buClrTx/>
                <a:buSzTx/>
                <a:buFontTx/>
                <a:buNone/>
              </a:pPr>
              <a:t>71</a:t>
            </a:fld>
            <a:endParaRPr kumimoji="0" lang="en-US" altLang="zh-CN" sz="14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xit" presetSubtype="0" fill="hold" grpId="0" nodeType="clickEffect">
                                  <p:stCondLst>
                                    <p:cond delay="0"/>
                                  </p:stCondLst>
                                  <p:childTnLst>
                                    <p:anim to="" calcmode="lin" valueType="num">
                                      <p:cBhvr>
                                        <p:cTn id="6" dur="1"/>
                                        <p:tgtEl>
                                          <p:spTgt spid="370698"/>
                                        </p:tgtEl>
                                        <p:attrNameLst>
                                          <p:attrName/>
                                        </p:attrNameLst>
                                      </p:cBhvr>
                                    </p:anim>
                                    <p:set>
                                      <p:cBhvr>
                                        <p:cTn id="7" dur="1" fill="hold">
                                          <p:stCondLst>
                                            <p:cond delay="0"/>
                                          </p:stCondLst>
                                        </p:cTn>
                                        <p:tgtEl>
                                          <p:spTgt spid="370698"/>
                                        </p:tgtEl>
                                        <p:attrNameLst>
                                          <p:attrName>style.visibility</p:attrName>
                                        </p:attrNameLst>
                                      </p:cBhvr>
                                      <p:to>
                                        <p:strVal val="hidden"/>
                                      </p:to>
                                    </p:set>
                                  </p:childTnLst>
                                </p:cTn>
                              </p:par>
                              <p:par>
                                <p:cTn id="8" presetID="24" presetClass="exit" presetSubtype="0" fill="hold" grpId="0" nodeType="withEffect">
                                  <p:stCondLst>
                                    <p:cond delay="0"/>
                                  </p:stCondLst>
                                  <p:childTnLst>
                                    <p:anim to="" calcmode="lin" valueType="num">
                                      <p:cBhvr>
                                        <p:cTn id="9" dur="1"/>
                                        <p:tgtEl>
                                          <p:spTgt spid="370700"/>
                                        </p:tgtEl>
                                        <p:attrNameLst>
                                          <p:attrName/>
                                        </p:attrNameLst>
                                      </p:cBhvr>
                                    </p:anim>
                                    <p:set>
                                      <p:cBhvr>
                                        <p:cTn id="10" dur="1" fill="hold">
                                          <p:stCondLst>
                                            <p:cond delay="0"/>
                                          </p:stCondLst>
                                        </p:cTn>
                                        <p:tgtEl>
                                          <p:spTgt spid="37070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nodeType="clickEffect">
                                  <p:stCondLst>
                                    <p:cond delay="0"/>
                                  </p:stCondLst>
                                  <p:childTnLst>
                                    <p:set>
                                      <p:cBhvr>
                                        <p:cTn id="14" dur="1" fill="hold">
                                          <p:stCondLst>
                                            <p:cond delay="0"/>
                                          </p:stCondLst>
                                        </p:cTn>
                                        <p:tgtEl>
                                          <p:spTgt spid="370701"/>
                                        </p:tgtEl>
                                        <p:attrNameLst>
                                          <p:attrName>style.visibility</p:attrName>
                                        </p:attrNameLst>
                                      </p:cBhvr>
                                      <p:to>
                                        <p:strVal val="visible"/>
                                      </p:to>
                                    </p:set>
                                    <p:animEffect transition="in" filter="wipe(down)">
                                      <p:cBhvr>
                                        <p:cTn id="15" dur="580">
                                          <p:stCondLst>
                                            <p:cond delay="0"/>
                                          </p:stCondLst>
                                        </p:cTn>
                                        <p:tgtEl>
                                          <p:spTgt spid="370701"/>
                                        </p:tgtEl>
                                      </p:cBhvr>
                                    </p:animEffect>
                                    <p:anim calcmode="lin" valueType="num">
                                      <p:cBhvr>
                                        <p:cTn id="16" dur="1822" tmFilter="0,0; 0.14,0.36; 0.43,0.73; 0.71,0.91; 1.0,1.0">
                                          <p:stCondLst>
                                            <p:cond delay="0"/>
                                          </p:stCondLst>
                                        </p:cTn>
                                        <p:tgtEl>
                                          <p:spTgt spid="370701"/>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70701"/>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70701"/>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70701"/>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70701"/>
                                        </p:tgtEl>
                                        <p:attrNameLst>
                                          <p:attrName>ppt_y</p:attrName>
                                        </p:attrNameLst>
                                      </p:cBhvr>
                                      <p:tavLst>
                                        <p:tav tm="0" fmla="#ppt_y-sin(pi*$)/81">
                                          <p:val>
                                            <p:fltVal val="0"/>
                                          </p:val>
                                        </p:tav>
                                        <p:tav tm="100000">
                                          <p:val>
                                            <p:fltVal val="1"/>
                                          </p:val>
                                        </p:tav>
                                      </p:tavLst>
                                    </p:anim>
                                    <p:animScale>
                                      <p:cBhvr>
                                        <p:cTn id="21" dur="26">
                                          <p:stCondLst>
                                            <p:cond delay="650"/>
                                          </p:stCondLst>
                                        </p:cTn>
                                        <p:tgtEl>
                                          <p:spTgt spid="370701"/>
                                        </p:tgtEl>
                                      </p:cBhvr>
                                      <p:to x="100000" y="60000"/>
                                    </p:animScale>
                                    <p:animScale>
                                      <p:cBhvr>
                                        <p:cTn id="22" dur="166" decel="50000">
                                          <p:stCondLst>
                                            <p:cond delay="676"/>
                                          </p:stCondLst>
                                        </p:cTn>
                                        <p:tgtEl>
                                          <p:spTgt spid="370701"/>
                                        </p:tgtEl>
                                      </p:cBhvr>
                                      <p:to x="100000" y="100000"/>
                                    </p:animScale>
                                    <p:animScale>
                                      <p:cBhvr>
                                        <p:cTn id="23" dur="26">
                                          <p:stCondLst>
                                            <p:cond delay="1312"/>
                                          </p:stCondLst>
                                        </p:cTn>
                                        <p:tgtEl>
                                          <p:spTgt spid="370701"/>
                                        </p:tgtEl>
                                      </p:cBhvr>
                                      <p:to x="100000" y="80000"/>
                                    </p:animScale>
                                    <p:animScale>
                                      <p:cBhvr>
                                        <p:cTn id="24" dur="166" decel="50000">
                                          <p:stCondLst>
                                            <p:cond delay="1338"/>
                                          </p:stCondLst>
                                        </p:cTn>
                                        <p:tgtEl>
                                          <p:spTgt spid="370701"/>
                                        </p:tgtEl>
                                      </p:cBhvr>
                                      <p:to x="100000" y="100000"/>
                                    </p:animScale>
                                    <p:animScale>
                                      <p:cBhvr>
                                        <p:cTn id="25" dur="26">
                                          <p:stCondLst>
                                            <p:cond delay="1642"/>
                                          </p:stCondLst>
                                        </p:cTn>
                                        <p:tgtEl>
                                          <p:spTgt spid="370701"/>
                                        </p:tgtEl>
                                      </p:cBhvr>
                                      <p:to x="100000" y="90000"/>
                                    </p:animScale>
                                    <p:animScale>
                                      <p:cBhvr>
                                        <p:cTn id="26" dur="166" decel="50000">
                                          <p:stCondLst>
                                            <p:cond delay="1668"/>
                                          </p:stCondLst>
                                        </p:cTn>
                                        <p:tgtEl>
                                          <p:spTgt spid="370701"/>
                                        </p:tgtEl>
                                      </p:cBhvr>
                                      <p:to x="100000" y="100000"/>
                                    </p:animScale>
                                    <p:animScale>
                                      <p:cBhvr>
                                        <p:cTn id="27" dur="26">
                                          <p:stCondLst>
                                            <p:cond delay="1808"/>
                                          </p:stCondLst>
                                        </p:cTn>
                                        <p:tgtEl>
                                          <p:spTgt spid="370701"/>
                                        </p:tgtEl>
                                      </p:cBhvr>
                                      <p:to x="100000" y="95000"/>
                                    </p:animScale>
                                    <p:animScale>
                                      <p:cBhvr>
                                        <p:cTn id="28" dur="166" decel="50000">
                                          <p:stCondLst>
                                            <p:cond delay="1834"/>
                                          </p:stCondLst>
                                        </p:cTn>
                                        <p:tgtEl>
                                          <p:spTgt spid="37070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8" grpId="0" animBg="1"/>
      <p:bldP spid="37070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D638023F-CE16-0A45-A427-D9D5BF68CDB6}"/>
              </a:ext>
            </a:extLst>
          </p:cNvPr>
          <p:cNvSpPr>
            <a:spLocks noGrp="1" noChangeArrowheads="1"/>
          </p:cNvSpPr>
          <p:nvPr>
            <p:ph type="title"/>
          </p:nvPr>
        </p:nvSpPr>
        <p:spPr/>
        <p:txBody>
          <a:bodyPr/>
          <a:lstStyle/>
          <a:p>
            <a:r>
              <a:rPr lang="zh-CN" altLang="en-US"/>
              <a:t>另一个例子</a:t>
            </a:r>
          </a:p>
        </p:txBody>
      </p:sp>
      <p:sp>
        <p:nvSpPr>
          <p:cNvPr id="118786" name="Rectangle 3">
            <a:extLst>
              <a:ext uri="{FF2B5EF4-FFF2-40B4-BE49-F238E27FC236}">
                <a16:creationId xmlns:a16="http://schemas.microsoft.com/office/drawing/2014/main" id="{06F3B2C5-70EA-A445-BCC6-80E37B1BB3C1}"/>
              </a:ext>
            </a:extLst>
          </p:cNvPr>
          <p:cNvSpPr>
            <a:spLocks noGrp="1" noChangeArrowheads="1"/>
          </p:cNvSpPr>
          <p:nvPr>
            <p:ph type="body" idx="1"/>
          </p:nvPr>
        </p:nvSpPr>
        <p:spPr>
          <a:xfrm>
            <a:off x="933450" y="1957388"/>
            <a:ext cx="7772400" cy="4114800"/>
          </a:xfrm>
        </p:spPr>
        <p:txBody>
          <a:bodyPr/>
          <a:lstStyle/>
          <a:p>
            <a:pPr>
              <a:lnSpc>
                <a:spcPct val="120000"/>
              </a:lnSpc>
              <a:buFontTx/>
              <a:buNone/>
            </a:pPr>
            <a:r>
              <a:rPr lang="zh-CN" altLang="en-US">
                <a:solidFill>
                  <a:srgbClr val="FF0000"/>
                </a:solidFill>
              </a:rPr>
              <a:t>素数判定问题</a:t>
            </a:r>
          </a:p>
          <a:p>
            <a:pPr>
              <a:lnSpc>
                <a:spcPct val="120000"/>
              </a:lnSpc>
            </a:pPr>
            <a:r>
              <a:rPr lang="zh-CN" altLang="en-US"/>
              <a:t>给一个整数，判定其是素数</a:t>
            </a:r>
          </a:p>
          <a:p>
            <a:pPr>
              <a:lnSpc>
                <a:spcPct val="120000"/>
              </a:lnSpc>
              <a:buFontTx/>
              <a:buNone/>
            </a:pPr>
            <a:r>
              <a:rPr lang="zh-CN" altLang="en-US"/>
              <a:t>    还是合数。</a:t>
            </a:r>
          </a:p>
          <a:p>
            <a:pPr>
              <a:lnSpc>
                <a:spcPct val="120000"/>
              </a:lnSpc>
            </a:pPr>
            <a:r>
              <a:rPr lang="zh-CN" altLang="en-US"/>
              <a:t>经过一个重要的理论突破，印度</a:t>
            </a:r>
            <a:r>
              <a:rPr lang="en-US" altLang="zh-CN"/>
              <a:t>M. Agrawal </a:t>
            </a:r>
            <a:r>
              <a:rPr lang="zh-CN" altLang="en-US"/>
              <a:t>教授和他的学生</a:t>
            </a:r>
            <a:r>
              <a:rPr lang="en-US" altLang="zh-CN"/>
              <a:t>N. Kayal </a:t>
            </a:r>
            <a:r>
              <a:rPr lang="zh-CN" altLang="en-US"/>
              <a:t>和</a:t>
            </a:r>
            <a:r>
              <a:rPr lang="en-US" altLang="zh-CN"/>
              <a:t>N. Saxena</a:t>
            </a:r>
            <a:r>
              <a:rPr lang="zh-CN" altLang="en-US"/>
              <a:t>于</a:t>
            </a:r>
            <a:r>
              <a:rPr lang="en-US" altLang="zh-CN"/>
              <a:t>2002</a:t>
            </a:r>
            <a:r>
              <a:rPr lang="zh-CN" altLang="en-US"/>
              <a:t>年宣布发现一个多项式时间算法。</a:t>
            </a:r>
            <a:r>
              <a:rPr lang="en-US" altLang="zh-CN" sz="1200">
                <a:solidFill>
                  <a:srgbClr val="CC3300"/>
                </a:solidFill>
              </a:rPr>
              <a:t>(PRIMES is in P, </a:t>
            </a:r>
            <a:r>
              <a:rPr lang="en-US" altLang="zh-CN" sz="1200" i="1">
                <a:solidFill>
                  <a:srgbClr val="CC3300"/>
                </a:solidFill>
              </a:rPr>
              <a:t>Annals of Mathematics</a:t>
            </a:r>
            <a:r>
              <a:rPr lang="en-US" altLang="zh-CN" sz="1200">
                <a:solidFill>
                  <a:srgbClr val="CC3300"/>
                </a:solidFill>
              </a:rPr>
              <a:t>, 160 (2004), 781–793</a:t>
            </a:r>
            <a:r>
              <a:rPr lang="en-US" altLang="zh-CN" sz="1200" b="1">
                <a:solidFill>
                  <a:srgbClr val="CC3300"/>
                </a:solidFill>
              </a:rPr>
              <a:t>)</a:t>
            </a:r>
            <a:r>
              <a:rPr lang="en-US" altLang="zh-CN"/>
              <a:t>  </a:t>
            </a:r>
          </a:p>
        </p:txBody>
      </p:sp>
      <p:sp>
        <p:nvSpPr>
          <p:cNvPr id="118787" name="Oval 4">
            <a:extLst>
              <a:ext uri="{FF2B5EF4-FFF2-40B4-BE49-F238E27FC236}">
                <a16:creationId xmlns:a16="http://schemas.microsoft.com/office/drawing/2014/main" id="{2CDAB5FE-A45C-2B4F-A57D-63B63FB0F107}"/>
              </a:ext>
            </a:extLst>
          </p:cNvPr>
          <p:cNvSpPr>
            <a:spLocks noChangeArrowheads="1"/>
          </p:cNvSpPr>
          <p:nvPr/>
        </p:nvSpPr>
        <p:spPr bwMode="auto">
          <a:xfrm>
            <a:off x="4648200" y="304800"/>
            <a:ext cx="4113213" cy="267493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8788" name="Oval 5">
            <a:extLst>
              <a:ext uri="{FF2B5EF4-FFF2-40B4-BE49-F238E27FC236}">
                <a16:creationId xmlns:a16="http://schemas.microsoft.com/office/drawing/2014/main" id="{14ED7A87-7C2F-7C46-BF6A-DBB0731D1C64}"/>
              </a:ext>
            </a:extLst>
          </p:cNvPr>
          <p:cNvSpPr>
            <a:spLocks noChangeArrowheads="1"/>
          </p:cNvSpPr>
          <p:nvPr/>
        </p:nvSpPr>
        <p:spPr bwMode="auto">
          <a:xfrm>
            <a:off x="4991100" y="1890713"/>
            <a:ext cx="2401888" cy="792162"/>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ea typeface="华文中宋" panose="02010600040101010101" pitchFamily="2" charset="-122"/>
              </a:rPr>
              <a:t>NP</a:t>
            </a:r>
            <a:r>
              <a:rPr kumimoji="0" lang="zh-CN" altLang="en-US" sz="2200" b="1">
                <a:solidFill>
                  <a:srgbClr val="FF0000"/>
                </a:solidFill>
                <a:latin typeface="Times New Roman" panose="02020603050405020304" pitchFamily="18" charset="0"/>
                <a:ea typeface="华文中宋" panose="02010600040101010101" pitchFamily="2" charset="-122"/>
              </a:rPr>
              <a:t>完全</a:t>
            </a:r>
            <a:r>
              <a:rPr kumimoji="0" lang="zh-CN" altLang="en-US" sz="2200" b="1">
                <a:solidFill>
                  <a:srgbClr val="FF000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8789" name="Rectangle 6">
            <a:extLst>
              <a:ext uri="{FF2B5EF4-FFF2-40B4-BE49-F238E27FC236}">
                <a16:creationId xmlns:a16="http://schemas.microsoft.com/office/drawing/2014/main" id="{AC22420F-F65E-204F-B86A-E03DD1FC272E}"/>
              </a:ext>
            </a:extLst>
          </p:cNvPr>
          <p:cNvSpPr>
            <a:spLocks noChangeArrowheads="1"/>
          </p:cNvSpPr>
          <p:nvPr/>
        </p:nvSpPr>
        <p:spPr bwMode="auto">
          <a:xfrm>
            <a:off x="5486400" y="609600"/>
            <a:ext cx="1866900" cy="593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2200" b="1">
                <a:solidFill>
                  <a:srgbClr val="000080"/>
                </a:solidFill>
                <a:latin typeface="Times New Roman" panose="02020603050405020304" pitchFamily="18" charset="0"/>
                <a:ea typeface="华文中宋" panose="02010600040101010101" pitchFamily="2" charset="-122"/>
              </a:rPr>
              <a:t>素数判定</a:t>
            </a:r>
            <a:r>
              <a:rPr kumimoji="0" lang="zh-CN" altLang="en-US" sz="2200" b="1">
                <a:solidFill>
                  <a:srgbClr val="000080"/>
                </a:solidFill>
                <a:latin typeface="华文中宋" panose="02010600040101010101" pitchFamily="2" charset="-122"/>
                <a:ea typeface="华文中宋" panose="02010600040101010101" pitchFamily="2" charset="-122"/>
              </a:rPr>
              <a:t>问题</a:t>
            </a:r>
            <a:endParaRPr kumimoji="0" lang="zh-CN" altLang="en-US" sz="1800">
              <a:latin typeface="Times New Roman" panose="02020603050405020304" pitchFamily="18" charset="0"/>
              <a:ea typeface="华文中宋" panose="02010600040101010101" pitchFamily="2" charset="-122"/>
            </a:endParaRPr>
          </a:p>
        </p:txBody>
      </p:sp>
      <p:sp>
        <p:nvSpPr>
          <p:cNvPr id="118790" name="Oval 7">
            <a:extLst>
              <a:ext uri="{FF2B5EF4-FFF2-40B4-BE49-F238E27FC236}">
                <a16:creationId xmlns:a16="http://schemas.microsoft.com/office/drawing/2014/main" id="{AFE28D5B-A37B-974B-949C-27036CE2DC01}"/>
              </a:ext>
            </a:extLst>
          </p:cNvPr>
          <p:cNvSpPr>
            <a:spLocks noChangeArrowheads="1"/>
          </p:cNvSpPr>
          <p:nvPr/>
        </p:nvSpPr>
        <p:spPr bwMode="auto">
          <a:xfrm>
            <a:off x="6991350" y="1146175"/>
            <a:ext cx="1714500" cy="792163"/>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000080"/>
                </a:solidFill>
                <a:latin typeface="Times New Roman" panose="02020603050405020304" pitchFamily="18" charset="0"/>
                <a:ea typeface="华文中宋" panose="02010600040101010101" pitchFamily="2" charset="-122"/>
              </a:rPr>
              <a:t>P</a:t>
            </a:r>
            <a:r>
              <a:rPr kumimoji="0" lang="zh-CN" altLang="en-US" sz="2200" b="1">
                <a:solidFill>
                  <a:srgbClr val="000080"/>
                </a:solidFill>
                <a:latin typeface="Times New Roman" panose="02020603050405020304" pitchFamily="18" charset="0"/>
                <a:ea typeface="华文中宋" panose="02010600040101010101" pitchFamily="2" charset="-122"/>
              </a:rPr>
              <a:t>类</a:t>
            </a:r>
            <a:r>
              <a:rPr kumimoji="0" lang="zh-CN" altLang="en-US" sz="2200" b="1">
                <a:solidFill>
                  <a:srgbClr val="000080"/>
                </a:solidFill>
                <a:latin typeface="华文中宋" panose="02010600040101010101" pitchFamily="2" charset="-122"/>
                <a:ea typeface="华文中宋" panose="02010600040101010101" pitchFamily="2" charset="-122"/>
              </a:rPr>
              <a:t>问题</a:t>
            </a:r>
          </a:p>
          <a:p>
            <a:pPr>
              <a:spcBef>
                <a:spcPct val="0"/>
              </a:spcBef>
              <a:buClrTx/>
              <a:buSzTx/>
              <a:buFontTx/>
              <a:buNone/>
            </a:pPr>
            <a:endParaRPr kumimoji="0" lang="zh-CN" altLang="en-US" sz="1800">
              <a:latin typeface="Times New Roman" panose="02020603050405020304" pitchFamily="18" charset="0"/>
              <a:ea typeface="华文中宋" panose="02010600040101010101" pitchFamily="2" charset="-122"/>
            </a:endParaRPr>
          </a:p>
        </p:txBody>
      </p:sp>
      <p:sp>
        <p:nvSpPr>
          <p:cNvPr id="118791" name="Oval 8">
            <a:extLst>
              <a:ext uri="{FF2B5EF4-FFF2-40B4-BE49-F238E27FC236}">
                <a16:creationId xmlns:a16="http://schemas.microsoft.com/office/drawing/2014/main" id="{95E1128E-8E66-5048-BE99-5C582F621360}"/>
              </a:ext>
            </a:extLst>
          </p:cNvPr>
          <p:cNvSpPr>
            <a:spLocks noChangeArrowheads="1"/>
          </p:cNvSpPr>
          <p:nvPr/>
        </p:nvSpPr>
        <p:spPr bwMode="auto">
          <a:xfrm>
            <a:off x="5791200" y="1196975"/>
            <a:ext cx="228600" cy="19685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kumimoji="0" lang="en-US" altLang="en-US" sz="1800">
              <a:latin typeface="Times New Roman" panose="02020603050405020304" pitchFamily="18" charset="0"/>
            </a:endParaRPr>
          </a:p>
        </p:txBody>
      </p:sp>
      <p:sp>
        <p:nvSpPr>
          <p:cNvPr id="118792" name="Line 9">
            <a:extLst>
              <a:ext uri="{FF2B5EF4-FFF2-40B4-BE49-F238E27FC236}">
                <a16:creationId xmlns:a16="http://schemas.microsoft.com/office/drawing/2014/main" id="{59C9FF63-F37F-A144-B3C2-424BFD8D6624}"/>
              </a:ext>
            </a:extLst>
          </p:cNvPr>
          <p:cNvSpPr>
            <a:spLocks noChangeShapeType="1"/>
          </p:cNvSpPr>
          <p:nvPr/>
        </p:nvSpPr>
        <p:spPr bwMode="auto">
          <a:xfrm>
            <a:off x="5905500" y="1393825"/>
            <a:ext cx="114300" cy="693738"/>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371722" name="Rectangle 10">
            <a:extLst>
              <a:ext uri="{FF2B5EF4-FFF2-40B4-BE49-F238E27FC236}">
                <a16:creationId xmlns:a16="http://schemas.microsoft.com/office/drawing/2014/main" id="{8365AA19-B0ED-3941-B53D-4A3724884800}"/>
              </a:ext>
            </a:extLst>
          </p:cNvPr>
          <p:cNvSpPr>
            <a:spLocks noChangeArrowheads="1"/>
          </p:cNvSpPr>
          <p:nvPr/>
        </p:nvSpPr>
        <p:spPr bwMode="auto">
          <a:xfrm>
            <a:off x="5562600" y="1493838"/>
            <a:ext cx="342900" cy="39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sp>
        <p:nvSpPr>
          <p:cNvPr id="118794" name="Line 11">
            <a:extLst>
              <a:ext uri="{FF2B5EF4-FFF2-40B4-BE49-F238E27FC236}">
                <a16:creationId xmlns:a16="http://schemas.microsoft.com/office/drawing/2014/main" id="{601D789B-EC8D-DC48-8FAD-14C460C8A28B}"/>
              </a:ext>
            </a:extLst>
          </p:cNvPr>
          <p:cNvSpPr>
            <a:spLocks noChangeShapeType="1"/>
          </p:cNvSpPr>
          <p:nvPr/>
        </p:nvSpPr>
        <p:spPr bwMode="auto">
          <a:xfrm>
            <a:off x="6019800" y="1295400"/>
            <a:ext cx="1143000" cy="198438"/>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371724" name="Rectangle 12">
            <a:extLst>
              <a:ext uri="{FF2B5EF4-FFF2-40B4-BE49-F238E27FC236}">
                <a16:creationId xmlns:a16="http://schemas.microsoft.com/office/drawing/2014/main" id="{C68C17FD-9DEE-A44C-811A-C5A6D0225BDD}"/>
              </a:ext>
            </a:extLst>
          </p:cNvPr>
          <p:cNvSpPr>
            <a:spLocks noChangeArrowheads="1"/>
          </p:cNvSpPr>
          <p:nvPr/>
        </p:nvSpPr>
        <p:spPr bwMode="auto">
          <a:xfrm>
            <a:off x="6705600" y="998538"/>
            <a:ext cx="342900" cy="395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2200" b="1">
                <a:solidFill>
                  <a:srgbClr val="FF0000"/>
                </a:solidFill>
                <a:latin typeface="Times New Roman" panose="02020603050405020304" pitchFamily="18" charset="0"/>
              </a:rPr>
              <a:t>?</a:t>
            </a:r>
            <a:endParaRPr kumimoji="0" lang="en-US" altLang="zh-CN" sz="1800">
              <a:latin typeface="Times New Roman" panose="02020603050405020304" pitchFamily="18" charset="0"/>
            </a:endParaRPr>
          </a:p>
        </p:txBody>
      </p:sp>
      <p:sp>
        <p:nvSpPr>
          <p:cNvPr id="371725" name="Line 13">
            <a:extLst>
              <a:ext uri="{FF2B5EF4-FFF2-40B4-BE49-F238E27FC236}">
                <a16:creationId xmlns:a16="http://schemas.microsoft.com/office/drawing/2014/main" id="{ED5A81F9-9E01-6247-AF25-A4224CF9C995}"/>
              </a:ext>
            </a:extLst>
          </p:cNvPr>
          <p:cNvSpPr>
            <a:spLocks noChangeShapeType="1"/>
          </p:cNvSpPr>
          <p:nvPr/>
        </p:nvSpPr>
        <p:spPr bwMode="auto">
          <a:xfrm>
            <a:off x="6019800" y="1295400"/>
            <a:ext cx="1143000" cy="1984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pic>
        <p:nvPicPr>
          <p:cNvPr id="371726" name="Picture 14">
            <a:extLst>
              <a:ext uri="{FF2B5EF4-FFF2-40B4-BE49-F238E27FC236}">
                <a16:creationId xmlns:a16="http://schemas.microsoft.com/office/drawing/2014/main" id="{9016503B-0A5B-174D-98E7-95862E5F2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005013"/>
            <a:ext cx="76200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8" name="Slide Number Placeholder 1">
            <a:extLst>
              <a:ext uri="{FF2B5EF4-FFF2-40B4-BE49-F238E27FC236}">
                <a16:creationId xmlns:a16="http://schemas.microsoft.com/office/drawing/2014/main" id="{902B1E87-29D5-F248-8178-9F026A97BBF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18E4FE-C3D2-A54A-8C7E-2F16BCF40AE8}" type="slidenum">
              <a:rPr kumimoji="0" lang="zh-CN" altLang="en-US" sz="1400"/>
              <a:pPr>
                <a:spcBef>
                  <a:spcPct val="0"/>
                </a:spcBef>
                <a:buClrTx/>
                <a:buSzTx/>
                <a:buFontTx/>
                <a:buNone/>
              </a:pPr>
              <a:t>72</a:t>
            </a:fld>
            <a:endParaRPr kumimoji="0" lang="en-US" altLang="zh-CN" sz="14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xit" presetSubtype="0" fill="hold" grpId="0" nodeType="clickEffect">
                                  <p:stCondLst>
                                    <p:cond delay="0"/>
                                  </p:stCondLst>
                                  <p:childTnLst>
                                    <p:anim to="" calcmode="lin" valueType="num">
                                      <p:cBhvr>
                                        <p:cTn id="6" dur="1"/>
                                        <p:tgtEl>
                                          <p:spTgt spid="371722"/>
                                        </p:tgtEl>
                                        <p:attrNameLst>
                                          <p:attrName/>
                                        </p:attrNameLst>
                                      </p:cBhvr>
                                    </p:anim>
                                    <p:set>
                                      <p:cBhvr>
                                        <p:cTn id="7" dur="1" fill="hold">
                                          <p:stCondLst>
                                            <p:cond delay="0"/>
                                          </p:stCondLst>
                                        </p:cTn>
                                        <p:tgtEl>
                                          <p:spTgt spid="371722"/>
                                        </p:tgtEl>
                                        <p:attrNameLst>
                                          <p:attrName>style.visibility</p:attrName>
                                        </p:attrNameLst>
                                      </p:cBhvr>
                                      <p:to>
                                        <p:strVal val="hidden"/>
                                      </p:to>
                                    </p:set>
                                  </p:childTnLst>
                                </p:cTn>
                              </p:par>
                              <p:par>
                                <p:cTn id="8" presetID="24" presetClass="exit" presetSubtype="0" fill="hold" grpId="0" nodeType="withEffect">
                                  <p:stCondLst>
                                    <p:cond delay="0"/>
                                  </p:stCondLst>
                                  <p:childTnLst>
                                    <p:anim to="" calcmode="lin" valueType="num">
                                      <p:cBhvr>
                                        <p:cTn id="9" dur="1"/>
                                        <p:tgtEl>
                                          <p:spTgt spid="371724"/>
                                        </p:tgtEl>
                                        <p:attrNameLst>
                                          <p:attrName/>
                                        </p:attrNameLst>
                                      </p:cBhvr>
                                    </p:anim>
                                    <p:set>
                                      <p:cBhvr>
                                        <p:cTn id="10" dur="1" fill="hold">
                                          <p:stCondLst>
                                            <p:cond delay="0"/>
                                          </p:stCondLst>
                                        </p:cTn>
                                        <p:tgtEl>
                                          <p:spTgt spid="37172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371726"/>
                                        </p:tgtEl>
                                        <p:attrNameLst>
                                          <p:attrName>style.visibility</p:attrName>
                                        </p:attrNameLst>
                                      </p:cBhvr>
                                      <p:to>
                                        <p:strVal val="visible"/>
                                      </p:to>
                                    </p:set>
                                    <p:anim to="" calcmode="lin" valueType="num">
                                      <p:cBhvr>
                                        <p:cTn id="15" dur="1" fill="hold"/>
                                        <p:tgtEl>
                                          <p:spTgt spid="371726"/>
                                        </p:tgtEl>
                                        <p:attrNameLst>
                                          <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xit" presetSubtype="0" fill="hold" nodeType="clickEffect">
                                  <p:stCondLst>
                                    <p:cond delay="0"/>
                                  </p:stCondLst>
                                  <p:childTnLst>
                                    <p:anim to="" calcmode="lin" valueType="num">
                                      <p:cBhvr>
                                        <p:cTn id="19" dur="1"/>
                                        <p:tgtEl>
                                          <p:spTgt spid="371726"/>
                                        </p:tgtEl>
                                        <p:attrNameLst>
                                          <p:attrName/>
                                        </p:attrNameLst>
                                      </p:cBhvr>
                                    </p:anim>
                                    <p:set>
                                      <p:cBhvr>
                                        <p:cTn id="20" dur="1" fill="hold">
                                          <p:stCondLst>
                                            <p:cond delay="0"/>
                                          </p:stCondLst>
                                        </p:cTn>
                                        <p:tgtEl>
                                          <p:spTgt spid="371726"/>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371725"/>
                                        </p:tgtEl>
                                        <p:attrNameLst>
                                          <p:attrName>style.visibility</p:attrName>
                                        </p:attrNameLst>
                                      </p:cBhvr>
                                      <p:to>
                                        <p:strVal val="visible"/>
                                      </p:to>
                                    </p:set>
                                    <p:anim to="" calcmode="lin" valueType="num">
                                      <p:cBhvr>
                                        <p:cTn id="25" dur="1" fill="hold"/>
                                        <p:tgtEl>
                                          <p:spTgt spid="37172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2" grpId="0" animBg="1"/>
      <p:bldP spid="3717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1075232C-8498-5943-A8BF-45E1BC7AA18C}"/>
              </a:ext>
            </a:extLst>
          </p:cNvPr>
          <p:cNvSpPr>
            <a:spLocks noGrp="1" noChangeArrowheads="1"/>
          </p:cNvSpPr>
          <p:nvPr>
            <p:ph type="title"/>
          </p:nvPr>
        </p:nvSpPr>
        <p:spPr>
          <a:xfrm>
            <a:off x="1143000" y="360363"/>
            <a:ext cx="7793038" cy="1462087"/>
          </a:xfrm>
        </p:spPr>
        <p:txBody>
          <a:bodyPr/>
          <a:lstStyle/>
          <a:p>
            <a:r>
              <a:rPr lang="en-US" altLang="zh-CN"/>
              <a:t>P</a:t>
            </a:r>
            <a:r>
              <a:rPr lang="zh-CN" altLang="en-US"/>
              <a:t>、</a:t>
            </a:r>
            <a:r>
              <a:rPr lang="en-US" altLang="zh-CN"/>
              <a:t>NP</a:t>
            </a:r>
            <a:r>
              <a:rPr lang="zh-CN" altLang="en-US"/>
              <a:t>、</a:t>
            </a:r>
            <a:r>
              <a:rPr lang="en-US" altLang="zh-CN"/>
              <a:t>co-NP</a:t>
            </a:r>
            <a:r>
              <a:rPr lang="zh-CN" altLang="en-US"/>
              <a:t>、</a:t>
            </a:r>
            <a:r>
              <a:rPr lang="en-US" altLang="zh-CN"/>
              <a:t>NPI</a:t>
            </a:r>
            <a:r>
              <a:rPr lang="zh-CN" altLang="en-US"/>
              <a:t>类之间的区别与联系 </a:t>
            </a:r>
          </a:p>
        </p:txBody>
      </p:sp>
      <p:pic>
        <p:nvPicPr>
          <p:cNvPr id="119810" name="Picture 4">
            <a:extLst>
              <a:ext uri="{FF2B5EF4-FFF2-40B4-BE49-F238E27FC236}">
                <a16:creationId xmlns:a16="http://schemas.microsoft.com/office/drawing/2014/main" id="{CD4D3BEA-671E-9543-9291-8748A28075F2}"/>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143000" y="1981200"/>
            <a:ext cx="6818313" cy="3733800"/>
          </a:xfrm>
        </p:spPr>
      </p:pic>
      <p:sp>
        <p:nvSpPr>
          <p:cNvPr id="119811" name="Slide Number Placeholder 1">
            <a:extLst>
              <a:ext uri="{FF2B5EF4-FFF2-40B4-BE49-F238E27FC236}">
                <a16:creationId xmlns:a16="http://schemas.microsoft.com/office/drawing/2014/main" id="{BBF3AC86-8D4C-C645-B048-37738C5762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8B5F346-85AA-F443-82D5-5C681B3D13F9}" type="slidenum">
              <a:rPr kumimoji="0" lang="zh-CN" altLang="en-US" sz="1400"/>
              <a:pPr>
                <a:spcBef>
                  <a:spcPct val="0"/>
                </a:spcBef>
                <a:buClrTx/>
                <a:buSzTx/>
                <a:buFontTx/>
                <a:buNone/>
              </a:pPr>
              <a:t>73</a:t>
            </a:fld>
            <a:endParaRPr kumimoji="0" lang="en-US" altLang="zh-CN" sz="1400"/>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a:extLst>
              <a:ext uri="{FF2B5EF4-FFF2-40B4-BE49-F238E27FC236}">
                <a16:creationId xmlns:a16="http://schemas.microsoft.com/office/drawing/2014/main" id="{5A8DAEBC-D8CB-C846-ACD2-E0977452D906}"/>
              </a:ext>
            </a:extLst>
          </p:cNvPr>
          <p:cNvSpPr>
            <a:spLocks noGrp="1" noChangeArrowheads="1"/>
          </p:cNvSpPr>
          <p:nvPr>
            <p:ph type="body" idx="1"/>
          </p:nvPr>
        </p:nvSpPr>
        <p:spPr>
          <a:xfrm>
            <a:off x="334064" y="1905000"/>
            <a:ext cx="8153400" cy="4953000"/>
          </a:xfrm>
        </p:spPr>
        <p:txBody>
          <a:bodyPr/>
          <a:lstStyle/>
          <a:p>
            <a:pPr marL="495300" indent="-495300">
              <a:lnSpc>
                <a:spcPct val="150000"/>
              </a:lnSpc>
              <a:buFontTx/>
              <a:buNone/>
            </a:pPr>
            <a:r>
              <a:rPr lang="en-US" altLang="zh-CN" b="1" dirty="0"/>
              <a:t>    </a:t>
            </a:r>
            <a:r>
              <a:rPr lang="en-US" altLang="zh-CN" sz="2800" dirty="0"/>
              <a:t>NP</a:t>
            </a:r>
            <a:r>
              <a:rPr lang="zh-CN" altLang="en-US" sz="2800" dirty="0"/>
              <a:t>完全问题是计算机难以处理的，但是实际中经常遇 到，我们无法回避这些问题。因此，人们提出了解决</a:t>
            </a:r>
            <a:r>
              <a:rPr lang="en-US" altLang="zh-CN" sz="2800" dirty="0"/>
              <a:t>NP</a:t>
            </a:r>
            <a:r>
              <a:rPr lang="zh-CN" altLang="en-US" sz="2800" dirty="0"/>
              <a:t>完全问题的各种方法：</a:t>
            </a:r>
          </a:p>
          <a:p>
            <a:pPr marL="495300" indent="-495300">
              <a:lnSpc>
                <a:spcPct val="150000"/>
              </a:lnSpc>
            </a:pPr>
            <a:r>
              <a:rPr lang="zh-CN" altLang="en-US" sz="2800" dirty="0">
                <a:solidFill>
                  <a:srgbClr val="FF0000"/>
                </a:solidFill>
              </a:rPr>
              <a:t>采用先进的算法设计技术</a:t>
            </a:r>
          </a:p>
          <a:p>
            <a:pPr marL="876300" lvl="1" indent="-419100">
              <a:lnSpc>
                <a:spcPct val="150000"/>
              </a:lnSpc>
              <a:buFont typeface="Wingdings" pitchFamily="2" charset="2"/>
              <a:buChar char="Ø"/>
            </a:pPr>
            <a:r>
              <a:rPr lang="zh-CN" altLang="en-US" dirty="0"/>
              <a:t>问题规模不是很大时，采用动态规划法、回溯法、</a:t>
            </a:r>
            <a:r>
              <a:rPr lang="zh-CN" altLang="en-US" dirty="0" smtClean="0"/>
              <a:t>分支限界</a:t>
            </a:r>
            <a:r>
              <a:rPr lang="zh-CN" altLang="en-US" dirty="0"/>
              <a:t>法等。</a:t>
            </a:r>
          </a:p>
        </p:txBody>
      </p:sp>
      <p:sp>
        <p:nvSpPr>
          <p:cNvPr id="121858" name="Rectangle 4">
            <a:extLst>
              <a:ext uri="{FF2B5EF4-FFF2-40B4-BE49-F238E27FC236}">
                <a16:creationId xmlns:a16="http://schemas.microsoft.com/office/drawing/2014/main" id="{778BB740-E7CA-A047-9658-5967C78883E1}"/>
              </a:ext>
            </a:extLst>
          </p:cNvPr>
          <p:cNvSpPr>
            <a:spLocks noGrp="1" noChangeArrowheads="1"/>
          </p:cNvSpPr>
          <p:nvPr>
            <p:ph type="title"/>
          </p:nvPr>
        </p:nvSpPr>
        <p:spPr>
          <a:xfrm>
            <a:off x="1219200" y="336550"/>
            <a:ext cx="8912225" cy="1462088"/>
          </a:xfrm>
          <a:noFill/>
        </p:spPr>
        <p:txBody>
          <a:bodyPr/>
          <a:lstStyle/>
          <a:p>
            <a:r>
              <a:rPr lang="en-US" altLang="zh-CN"/>
              <a:t>NP</a:t>
            </a:r>
            <a:r>
              <a:rPr lang="zh-CN" altLang="en-US"/>
              <a:t>完全问题的计算机处理技术</a:t>
            </a:r>
          </a:p>
        </p:txBody>
      </p:sp>
      <p:sp>
        <p:nvSpPr>
          <p:cNvPr id="121859" name="Slide Number Placeholder 1">
            <a:extLst>
              <a:ext uri="{FF2B5EF4-FFF2-40B4-BE49-F238E27FC236}">
                <a16:creationId xmlns:a16="http://schemas.microsoft.com/office/drawing/2014/main" id="{706DA942-E65F-9D4D-A37E-CDFCE05C981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070F6B-7D19-B34D-8C71-D4C0D8C6F442}" type="slidenum">
              <a:rPr kumimoji="0" lang="zh-CN" altLang="en-US" sz="1400"/>
              <a:pPr>
                <a:spcBef>
                  <a:spcPct val="0"/>
                </a:spcBef>
                <a:buClrTx/>
                <a:buSzTx/>
                <a:buFontTx/>
                <a:buNone/>
              </a:pPr>
              <a:t>74</a:t>
            </a:fld>
            <a:endParaRPr kumimoji="0" lang="en-US" altLang="zh-CN" sz="1400"/>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EA7842F7-0116-CE4E-AF7F-936338030A1E}"/>
              </a:ext>
            </a:extLst>
          </p:cNvPr>
          <p:cNvSpPr>
            <a:spLocks noGrp="1" noChangeArrowheads="1"/>
          </p:cNvSpPr>
          <p:nvPr>
            <p:ph type="title"/>
          </p:nvPr>
        </p:nvSpPr>
        <p:spPr/>
        <p:txBody>
          <a:bodyPr/>
          <a:lstStyle/>
          <a:p>
            <a:r>
              <a:rPr lang="en-US" altLang="zh-CN"/>
              <a:t>NP</a:t>
            </a:r>
            <a:r>
              <a:rPr lang="zh-CN" altLang="en-US"/>
              <a:t>完全问题的计算机处理技术 </a:t>
            </a:r>
            <a:endParaRPr lang="en-US" altLang="en-US"/>
          </a:p>
        </p:txBody>
      </p:sp>
      <p:sp>
        <p:nvSpPr>
          <p:cNvPr id="122882" name="Content Placeholder 2">
            <a:extLst>
              <a:ext uri="{FF2B5EF4-FFF2-40B4-BE49-F238E27FC236}">
                <a16:creationId xmlns:a16="http://schemas.microsoft.com/office/drawing/2014/main" id="{CBA8FD66-C82D-604E-B0A7-9B91BF376B1C}"/>
              </a:ext>
            </a:extLst>
          </p:cNvPr>
          <p:cNvSpPr>
            <a:spLocks noGrp="1" noChangeArrowheads="1"/>
          </p:cNvSpPr>
          <p:nvPr>
            <p:ph idx="1"/>
          </p:nvPr>
        </p:nvSpPr>
        <p:spPr>
          <a:xfrm>
            <a:off x="685319" y="1984282"/>
            <a:ext cx="8328052" cy="4114800"/>
          </a:xfrm>
        </p:spPr>
        <p:txBody>
          <a:bodyPr/>
          <a:lstStyle/>
          <a:p>
            <a:pPr marL="495300" indent="-495300">
              <a:lnSpc>
                <a:spcPct val="150000"/>
              </a:lnSpc>
            </a:pPr>
            <a:r>
              <a:rPr lang="zh-CN" altLang="en-US" sz="2800" dirty="0">
                <a:solidFill>
                  <a:srgbClr val="FF0000"/>
                </a:solidFill>
              </a:rPr>
              <a:t>近似算法</a:t>
            </a:r>
            <a:r>
              <a:rPr lang="zh-CN" altLang="en-US" sz="2800" dirty="0"/>
              <a:t> </a:t>
            </a:r>
            <a:endParaRPr lang="zh-CN" altLang="en-US" sz="2800" dirty="0">
              <a:solidFill>
                <a:srgbClr val="FF0000"/>
              </a:solidFill>
            </a:endParaRPr>
          </a:p>
          <a:p>
            <a:pPr marL="876300" lvl="1" indent="-419100">
              <a:lnSpc>
                <a:spcPct val="90000"/>
              </a:lnSpc>
              <a:buFont typeface="Wingdings" pitchFamily="2" charset="2"/>
              <a:buChar char="Ø"/>
            </a:pPr>
            <a:r>
              <a:rPr lang="zh-CN" altLang="en-US" dirty="0"/>
              <a:t>很多问题的解允许有一定的误差，只要给出的解是合理的、可接受的。</a:t>
            </a:r>
            <a:endParaRPr lang="en-US" altLang="zh-CN" dirty="0"/>
          </a:p>
          <a:p>
            <a:pPr marL="495300" indent="-495300">
              <a:lnSpc>
                <a:spcPct val="130000"/>
              </a:lnSpc>
            </a:pPr>
            <a:r>
              <a:rPr lang="zh-CN" altLang="en-US" sz="2800" dirty="0">
                <a:solidFill>
                  <a:srgbClr val="FF0000"/>
                </a:solidFill>
              </a:rPr>
              <a:t>随机算法</a:t>
            </a:r>
          </a:p>
          <a:p>
            <a:pPr marL="876300" lvl="1" indent="-419100">
              <a:lnSpc>
                <a:spcPct val="130000"/>
              </a:lnSpc>
              <a:buFont typeface="Wingdings" pitchFamily="2" charset="2"/>
              <a:buChar char="Ø"/>
            </a:pPr>
            <a:r>
              <a:rPr lang="zh-CN" altLang="en-US" dirty="0"/>
              <a:t>例如随机采样算法，穷举</a:t>
            </a:r>
            <a:r>
              <a:rPr lang="en-US" altLang="zh-CN" dirty="0"/>
              <a:t>+</a:t>
            </a:r>
            <a:r>
              <a:rPr lang="zh-CN" altLang="en-US" dirty="0"/>
              <a:t>挑一 </a:t>
            </a:r>
            <a:r>
              <a:rPr lang="en-US" altLang="zh-CN" dirty="0"/>
              <a:t>vs. </a:t>
            </a:r>
            <a:r>
              <a:rPr lang="zh-CN" altLang="en-US" dirty="0"/>
              <a:t>随机化采样，</a:t>
            </a:r>
            <a:r>
              <a:rPr lang="zh-CN" altLang="en-US" dirty="0">
                <a:sym typeface="Symbol" pitchFamily="2" charset="2"/>
              </a:rPr>
              <a:t></a:t>
            </a:r>
            <a:r>
              <a:rPr lang="en-US" altLang="zh-CN" dirty="0"/>
              <a:t>(n)</a:t>
            </a:r>
          </a:p>
          <a:p>
            <a:pPr marL="876300" lvl="1" indent="-419100">
              <a:lnSpc>
                <a:spcPct val="130000"/>
              </a:lnSpc>
              <a:buFont typeface="Wingdings" pitchFamily="2" charset="2"/>
              <a:buChar char="Ø"/>
            </a:pPr>
            <a:r>
              <a:rPr lang="zh-CN" altLang="en-US" dirty="0"/>
              <a:t>或以较小的错误概率为代价，获得计算时间的大幅减少。</a:t>
            </a:r>
            <a:endParaRPr lang="zh-CN" altLang="en-US" dirty="0">
              <a:solidFill>
                <a:srgbClr val="FF0000"/>
              </a:solidFill>
            </a:endParaRPr>
          </a:p>
          <a:p>
            <a:pPr marL="876300" lvl="1" indent="-419100">
              <a:lnSpc>
                <a:spcPct val="90000"/>
              </a:lnSpc>
              <a:buFont typeface="Wingdings" pitchFamily="2" charset="2"/>
              <a:buChar char="Ø"/>
            </a:pPr>
            <a:endParaRPr lang="zh-CN" altLang="en-US" dirty="0"/>
          </a:p>
          <a:p>
            <a:pPr marL="495300" indent="-495300"/>
            <a:endParaRPr lang="en-US" altLang="en-CN" dirty="0"/>
          </a:p>
        </p:txBody>
      </p:sp>
      <p:sp>
        <p:nvSpPr>
          <p:cNvPr id="122883" name="Slide Number Placeholder 3">
            <a:extLst>
              <a:ext uri="{FF2B5EF4-FFF2-40B4-BE49-F238E27FC236}">
                <a16:creationId xmlns:a16="http://schemas.microsoft.com/office/drawing/2014/main" id="{D2BB7777-1CB0-D74C-BD6B-B853CD6D50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046A44A-411F-A049-AD80-BBE907E0A110}" type="slidenum">
              <a:rPr kumimoji="0" lang="zh-CN" altLang="en-US" sz="1400"/>
              <a:pPr>
                <a:spcBef>
                  <a:spcPct val="0"/>
                </a:spcBef>
                <a:buClrTx/>
                <a:buSzTx/>
                <a:buFontTx/>
                <a:buNone/>
              </a:pPr>
              <a:t>75</a:t>
            </a:fld>
            <a:endParaRPr kumimoji="0" lang="en-US" altLang="zh-CN" sz="14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622F6C12-89F0-1344-9D00-C6C47A590448}"/>
              </a:ext>
            </a:extLst>
          </p:cNvPr>
          <p:cNvSpPr>
            <a:spLocks noGrp="1" noChangeArrowheads="1"/>
          </p:cNvSpPr>
          <p:nvPr>
            <p:ph type="title"/>
          </p:nvPr>
        </p:nvSpPr>
        <p:spPr/>
        <p:txBody>
          <a:bodyPr/>
          <a:lstStyle/>
          <a:p>
            <a:r>
              <a:rPr lang="en-US" altLang="zh-CN"/>
              <a:t>NP</a:t>
            </a:r>
            <a:r>
              <a:rPr lang="zh-CN" altLang="en-US"/>
              <a:t>完全问题的计算机处理技术</a:t>
            </a:r>
          </a:p>
        </p:txBody>
      </p:sp>
      <p:sp>
        <p:nvSpPr>
          <p:cNvPr id="374787" name="Rectangle 3">
            <a:extLst>
              <a:ext uri="{FF2B5EF4-FFF2-40B4-BE49-F238E27FC236}">
                <a16:creationId xmlns:a16="http://schemas.microsoft.com/office/drawing/2014/main" id="{447E556D-507C-9A48-8137-1390B790FFA9}"/>
              </a:ext>
            </a:extLst>
          </p:cNvPr>
          <p:cNvSpPr>
            <a:spLocks noGrp="1" noChangeArrowheads="1"/>
          </p:cNvSpPr>
          <p:nvPr>
            <p:ph type="body" idx="1"/>
          </p:nvPr>
        </p:nvSpPr>
        <p:spPr>
          <a:xfrm>
            <a:off x="433388" y="1900238"/>
            <a:ext cx="8229600" cy="4800600"/>
          </a:xfrm>
        </p:spPr>
        <p:txBody>
          <a:bodyPr/>
          <a:lstStyle/>
          <a:p>
            <a:pPr marL="495300" indent="-495300">
              <a:lnSpc>
                <a:spcPct val="130000"/>
              </a:lnSpc>
            </a:pPr>
            <a:r>
              <a:rPr lang="zh-CN" altLang="en-US" sz="2800">
                <a:solidFill>
                  <a:srgbClr val="FF0000"/>
                </a:solidFill>
              </a:rPr>
              <a:t>并行计算</a:t>
            </a:r>
            <a:r>
              <a:rPr lang="zh-CN" altLang="en-US" sz="2800"/>
              <a:t> </a:t>
            </a:r>
          </a:p>
          <a:p>
            <a:pPr marL="876300" lvl="1" indent="-419100">
              <a:lnSpc>
                <a:spcPct val="130000"/>
              </a:lnSpc>
              <a:buFont typeface="Wingdings" pitchFamily="2" charset="2"/>
              <a:buChar char="Ø"/>
            </a:pPr>
            <a:r>
              <a:rPr lang="zh-CN" altLang="en-US"/>
              <a:t>利用多台</a:t>
            </a:r>
            <a:r>
              <a:rPr lang="en-US" altLang="zh-CN"/>
              <a:t>CPU</a:t>
            </a:r>
            <a:r>
              <a:rPr lang="zh-CN" altLang="en-US"/>
              <a:t>共同完成一项计算，虽然从原理上说，增强计算性能并不能从根本上解决</a:t>
            </a:r>
            <a:r>
              <a:rPr lang="en-US" altLang="zh-CN"/>
              <a:t>NP</a:t>
            </a:r>
            <a:r>
              <a:rPr lang="zh-CN" altLang="en-US"/>
              <a:t>完全问题，但这也是解决</a:t>
            </a:r>
            <a:r>
              <a:rPr lang="en-US" altLang="zh-CN"/>
              <a:t>NP</a:t>
            </a:r>
            <a:r>
              <a:rPr lang="zh-CN" altLang="en-US"/>
              <a:t>完全问题的措施之一。近年来的成就如</a:t>
            </a:r>
            <a:r>
              <a:rPr lang="en-US" altLang="zh-CN"/>
              <a:t>129</a:t>
            </a:r>
            <a:r>
              <a:rPr lang="zh-CN" altLang="en-US"/>
              <a:t>位</a:t>
            </a:r>
            <a:r>
              <a:rPr lang="en-US" altLang="zh-CN"/>
              <a:t>(bit)</a:t>
            </a:r>
            <a:r>
              <a:rPr lang="zh-CN" altLang="en-US"/>
              <a:t>大整数的分解、“深蓝”下棋程序等。 </a:t>
            </a:r>
          </a:p>
        </p:txBody>
      </p:sp>
      <p:sp>
        <p:nvSpPr>
          <p:cNvPr id="124931" name="Slide Number Placeholder 1">
            <a:extLst>
              <a:ext uri="{FF2B5EF4-FFF2-40B4-BE49-F238E27FC236}">
                <a16:creationId xmlns:a16="http://schemas.microsoft.com/office/drawing/2014/main" id="{7BC78B92-1685-CA45-8C99-079F42E1416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50EE9D3-B879-F846-9218-AAAC4A42C2DE}" type="slidenum">
              <a:rPr kumimoji="0" lang="zh-CN" altLang="en-US" sz="1400"/>
              <a:pPr>
                <a:spcBef>
                  <a:spcPct val="0"/>
                </a:spcBef>
                <a:buClrTx/>
                <a:buSzTx/>
                <a:buFontTx/>
                <a:buNone/>
              </a:pPr>
              <a:t>76</a:t>
            </a:fld>
            <a:endParaRPr kumimoji="0" lang="en-US" altLang="zh-CN" sz="1400"/>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021A5B10-DEA7-CC40-A2C8-6CD7BA7993E5}"/>
              </a:ext>
            </a:extLst>
          </p:cNvPr>
          <p:cNvSpPr>
            <a:spLocks noGrp="1" noChangeArrowheads="1"/>
          </p:cNvSpPr>
          <p:nvPr>
            <p:ph type="title"/>
          </p:nvPr>
        </p:nvSpPr>
        <p:spPr/>
        <p:txBody>
          <a:bodyPr/>
          <a:lstStyle/>
          <a:p>
            <a:r>
              <a:rPr lang="en-US" altLang="zh-CN"/>
              <a:t>NP</a:t>
            </a:r>
            <a:r>
              <a:rPr lang="zh-CN" altLang="en-US"/>
              <a:t>完全问题的计算机处理技术</a:t>
            </a:r>
          </a:p>
        </p:txBody>
      </p:sp>
      <p:sp>
        <p:nvSpPr>
          <p:cNvPr id="375811" name="Rectangle 3">
            <a:extLst>
              <a:ext uri="{FF2B5EF4-FFF2-40B4-BE49-F238E27FC236}">
                <a16:creationId xmlns:a16="http://schemas.microsoft.com/office/drawing/2014/main" id="{7911ED41-1969-1A4A-A860-C82ADB081858}"/>
              </a:ext>
            </a:extLst>
          </p:cNvPr>
          <p:cNvSpPr>
            <a:spLocks noGrp="1" noChangeArrowheads="1"/>
          </p:cNvSpPr>
          <p:nvPr>
            <p:ph type="body" idx="1"/>
          </p:nvPr>
        </p:nvSpPr>
        <p:spPr>
          <a:xfrm>
            <a:off x="555172" y="1828800"/>
            <a:ext cx="8458200" cy="5029200"/>
          </a:xfrm>
        </p:spPr>
        <p:txBody>
          <a:bodyPr/>
          <a:lstStyle/>
          <a:p>
            <a:pPr marL="495300" indent="-495300">
              <a:lnSpc>
                <a:spcPct val="130000"/>
              </a:lnSpc>
            </a:pPr>
            <a:r>
              <a:rPr lang="zh-CN" altLang="en-US" dirty="0">
                <a:solidFill>
                  <a:srgbClr val="FF0000"/>
                </a:solidFill>
              </a:rPr>
              <a:t>智能算法</a:t>
            </a:r>
            <a:r>
              <a:rPr lang="zh-CN" altLang="en-US" sz="1700" dirty="0"/>
              <a:t> </a:t>
            </a:r>
            <a:endParaRPr lang="zh-CN" altLang="en-US" sz="1700" dirty="0">
              <a:solidFill>
                <a:srgbClr val="FF0000"/>
              </a:solidFill>
            </a:endParaRPr>
          </a:p>
          <a:p>
            <a:pPr marL="876300" lvl="1" indent="-419100">
              <a:lnSpc>
                <a:spcPct val="130000"/>
              </a:lnSpc>
              <a:buFont typeface="Wingdings" pitchFamily="2" charset="2"/>
              <a:buChar char="Ø"/>
            </a:pPr>
            <a:r>
              <a:rPr lang="zh-CN" altLang="en-US" sz="2400" dirty="0"/>
              <a:t>遗传算法</a:t>
            </a:r>
          </a:p>
          <a:p>
            <a:pPr marL="876300" lvl="1" indent="-419100">
              <a:lnSpc>
                <a:spcPct val="130000"/>
              </a:lnSpc>
              <a:buFont typeface="Wingdings" pitchFamily="2" charset="2"/>
              <a:buChar char="Ø"/>
            </a:pPr>
            <a:r>
              <a:rPr lang="zh-CN" altLang="en-US" sz="2400" dirty="0"/>
              <a:t>人工神经网络 </a:t>
            </a:r>
          </a:p>
          <a:p>
            <a:pPr marL="876300" lvl="1" indent="-419100">
              <a:lnSpc>
                <a:spcPct val="130000"/>
              </a:lnSpc>
              <a:buFont typeface="Wingdings" pitchFamily="2" charset="2"/>
              <a:buChar char="Ø"/>
            </a:pPr>
            <a:r>
              <a:rPr lang="zh-CN" altLang="en-US" sz="2400" dirty="0"/>
              <a:t>模拟退火算法 </a:t>
            </a:r>
          </a:p>
          <a:p>
            <a:pPr marL="876300" lvl="1" indent="-419100">
              <a:lnSpc>
                <a:spcPct val="130000"/>
              </a:lnSpc>
              <a:buFont typeface="Wingdings" pitchFamily="2" charset="2"/>
              <a:buChar char="Ø"/>
            </a:pPr>
            <a:r>
              <a:rPr lang="zh-CN" altLang="en-US" sz="2400" dirty="0"/>
              <a:t>禁忌搜索算法 </a:t>
            </a:r>
          </a:p>
          <a:p>
            <a:pPr marL="876300" lvl="1" indent="-419100">
              <a:lnSpc>
                <a:spcPct val="130000"/>
              </a:lnSpc>
              <a:buFont typeface="Wingdings" pitchFamily="2" charset="2"/>
              <a:buChar char="Ø"/>
            </a:pPr>
            <a:r>
              <a:rPr lang="en-US" altLang="zh-CN" sz="2400" dirty="0"/>
              <a:t>DNA</a:t>
            </a:r>
            <a:r>
              <a:rPr lang="zh-CN" altLang="en-US" sz="2400" dirty="0"/>
              <a:t>计算</a:t>
            </a:r>
          </a:p>
          <a:p>
            <a:pPr marL="876300" lvl="1" indent="-419100">
              <a:lnSpc>
                <a:spcPct val="130000"/>
              </a:lnSpc>
              <a:buFont typeface="Wingdings" pitchFamily="2" charset="2"/>
              <a:buChar char="Ø"/>
            </a:pPr>
            <a:r>
              <a:rPr lang="zh-CN" altLang="en-US" sz="2400" dirty="0"/>
              <a:t>人工免疫算法</a:t>
            </a:r>
          </a:p>
          <a:p>
            <a:pPr marL="876300" lvl="1" indent="-419100">
              <a:lnSpc>
                <a:spcPct val="130000"/>
              </a:lnSpc>
              <a:buFont typeface="Wingdings" pitchFamily="2" charset="2"/>
              <a:buChar char="Ø"/>
            </a:pPr>
            <a:r>
              <a:rPr lang="zh-CN" altLang="en-US" sz="2400" dirty="0">
                <a:solidFill>
                  <a:srgbClr val="FF0000"/>
                </a:solidFill>
              </a:rPr>
              <a:t>蚁群算法</a:t>
            </a:r>
            <a:endParaRPr lang="zh-CN" altLang="en-US" sz="1900" dirty="0">
              <a:solidFill>
                <a:srgbClr val="FF0000"/>
              </a:solidFill>
            </a:endParaRPr>
          </a:p>
          <a:p>
            <a:pPr marL="876300" lvl="1" indent="-419100">
              <a:lnSpc>
                <a:spcPct val="130000"/>
              </a:lnSpc>
              <a:buFont typeface="Wingdings" pitchFamily="2" charset="2"/>
              <a:buNone/>
            </a:pPr>
            <a:r>
              <a:rPr lang="zh-CN" altLang="en-US" sz="1500" dirty="0"/>
              <a:t>（蚁群算法小游戏）</a:t>
            </a:r>
            <a:r>
              <a:rPr lang="zh-CN" altLang="en-US" sz="1500" u="sng" dirty="0"/>
              <a:t> </a:t>
            </a:r>
            <a:r>
              <a:rPr lang="en-US" altLang="zh-CN" sz="1500" u="sng" dirty="0">
                <a:hlinkClick r:id="rId2"/>
              </a:rPr>
              <a:t>http://www.atlas-zone.com/complex/temp/ant/ant.htm</a:t>
            </a:r>
            <a:r>
              <a:rPr lang="en-US" altLang="zh-CN" sz="1500" dirty="0"/>
              <a:t> </a:t>
            </a:r>
          </a:p>
        </p:txBody>
      </p:sp>
      <p:grpSp>
        <p:nvGrpSpPr>
          <p:cNvPr id="375819" name="Group 11">
            <a:extLst>
              <a:ext uri="{FF2B5EF4-FFF2-40B4-BE49-F238E27FC236}">
                <a16:creationId xmlns:a16="http://schemas.microsoft.com/office/drawing/2014/main" id="{38B0FACA-9EB7-7745-9FFD-E779EA72B7B2}"/>
              </a:ext>
            </a:extLst>
          </p:cNvPr>
          <p:cNvGrpSpPr>
            <a:grpSpLocks/>
          </p:cNvGrpSpPr>
          <p:nvPr/>
        </p:nvGrpSpPr>
        <p:grpSpPr bwMode="auto">
          <a:xfrm>
            <a:off x="4038600" y="2057400"/>
            <a:ext cx="4724400" cy="3810000"/>
            <a:chOff x="2544" y="1008"/>
            <a:chExt cx="2976" cy="2400"/>
          </a:xfrm>
        </p:grpSpPr>
        <p:pic>
          <p:nvPicPr>
            <p:cNvPr id="125957" name="Picture 8">
              <a:extLst>
                <a:ext uri="{FF2B5EF4-FFF2-40B4-BE49-F238E27FC236}">
                  <a16:creationId xmlns:a16="http://schemas.microsoft.com/office/drawing/2014/main" id="{88C862F8-74B5-814B-8B11-B41EB8C2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1008"/>
              <a:ext cx="1131"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Text Box 9">
              <a:extLst>
                <a:ext uri="{FF2B5EF4-FFF2-40B4-BE49-F238E27FC236}">
                  <a16:creationId xmlns:a16="http://schemas.microsoft.com/office/drawing/2014/main" id="{12BC4851-C122-8244-B84F-041441AEA151}"/>
                </a:ext>
              </a:extLst>
            </p:cNvPr>
            <p:cNvSpPr txBox="1">
              <a:spLocks noChangeArrowheads="1"/>
            </p:cNvSpPr>
            <p:nvPr/>
          </p:nvSpPr>
          <p:spPr bwMode="auto">
            <a:xfrm>
              <a:off x="2544" y="2736"/>
              <a:ext cx="2976" cy="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400" b="1">
                  <a:solidFill>
                    <a:srgbClr val="CC0000"/>
                  </a:solidFill>
                  <a:latin typeface="Verdana" panose="020B0604030504040204" pitchFamily="34" charset="0"/>
                </a:rPr>
                <a:t>Swarm Intelligence</a:t>
              </a:r>
              <a:r>
                <a:rPr kumimoji="0" lang="en-US" altLang="zh-CN" sz="1400">
                  <a:solidFill>
                    <a:srgbClr val="CC0000"/>
                  </a:solidFill>
                  <a:latin typeface="Verdana" panose="020B0604030504040204" pitchFamily="34" charset="0"/>
                </a:rPr>
                <a:t>: a new journal dedicated to reporting on developments in the discipline of swarm intelligence. Published by Springer. </a:t>
              </a:r>
              <a:r>
                <a:rPr kumimoji="0" lang="en-US" altLang="zh-CN" sz="1400" b="1">
                  <a:solidFill>
                    <a:srgbClr val="CC0000"/>
                  </a:solidFill>
                  <a:latin typeface="Verdana" panose="020B0604030504040204" pitchFamily="34" charset="0"/>
                </a:rPr>
                <a:t>Editor-in-Chief: Marco Dorigo.</a:t>
              </a:r>
              <a:endParaRPr kumimoji="0" lang="en-US" altLang="zh-CN" sz="1800">
                <a:latin typeface="Times New Roman" panose="02020603050405020304" pitchFamily="18" charset="0"/>
              </a:endParaRPr>
            </a:p>
          </p:txBody>
        </p:sp>
      </p:grpSp>
      <p:sp>
        <p:nvSpPr>
          <p:cNvPr id="125956" name="Slide Number Placeholder 1">
            <a:extLst>
              <a:ext uri="{FF2B5EF4-FFF2-40B4-BE49-F238E27FC236}">
                <a16:creationId xmlns:a16="http://schemas.microsoft.com/office/drawing/2014/main" id="{35A228A5-437C-7B49-969B-8B212BC87CC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6D8ACFB-1B8A-E94A-9372-AEA198E2B7EF}" type="slidenum">
              <a:rPr kumimoji="0" lang="zh-CN" altLang="en-US" sz="1400"/>
              <a:pPr>
                <a:spcBef>
                  <a:spcPct val="0"/>
                </a:spcBef>
                <a:buClrTx/>
                <a:buSzTx/>
                <a:buFontTx/>
                <a:buNone/>
              </a:pPr>
              <a:t>77</a:t>
            </a:fld>
            <a:endParaRPr kumimoji="0" lang="en-US" altLang="zh-CN" sz="1400"/>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a:extLst>
              <a:ext uri="{FF2B5EF4-FFF2-40B4-BE49-F238E27FC236}">
                <a16:creationId xmlns:a16="http://schemas.microsoft.com/office/drawing/2014/main" id="{5CE4DA83-4919-D542-844F-AE447AAD384D}"/>
              </a:ext>
            </a:extLst>
          </p:cNvPr>
          <p:cNvSpPr>
            <a:spLocks noGrp="1" noChangeArrowheads="1"/>
          </p:cNvSpPr>
          <p:nvPr>
            <p:ph type="sldNum" sz="quarter" idx="11"/>
          </p:nvPr>
        </p:nvSpPr>
        <p:spPr>
          <a:xfrm>
            <a:off x="8027988" y="6181725"/>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C42D4050-F1FD-5148-8BDE-4D9A49F89D41}" type="slidenum">
              <a:rPr kumimoji="0" lang="en-US" altLang="zh-CN" sz="1600">
                <a:latin typeface="Trebuchet MS" panose="020B0703020202090204" pitchFamily="34" charset="0"/>
                <a:ea typeface="Arial Unicode MS" panose="020B0604020202020204" pitchFamily="34" charset="-128"/>
                <a:cs typeface="Arial Unicode MS" panose="020B0604020202020204" pitchFamily="34" charset="-128"/>
              </a:rPr>
              <a:pPr algn="l">
                <a:spcBef>
                  <a:spcPct val="0"/>
                </a:spcBef>
                <a:buClrTx/>
                <a:buSzTx/>
                <a:buFontTx/>
                <a:buNone/>
              </a:pPr>
              <a:t>78</a:t>
            </a:fld>
            <a:r>
              <a:rPr kumimoji="0" lang="en-GB" altLang="zh-CN" sz="700">
                <a:latin typeface="Trebuchet MS" panose="020B0703020202090204" pitchFamily="34" charset="0"/>
                <a:ea typeface="Arial Unicode MS" panose="020B0604020202020204" pitchFamily="34" charset="-128"/>
                <a:cs typeface="Arial Unicode MS" panose="020B0604020202020204" pitchFamily="34" charset="-128"/>
              </a:rPr>
              <a:t> </a:t>
            </a:r>
            <a:endParaRPr kumimoji="0" lang="zh-CN" altLang="zh-CN" sz="700">
              <a:latin typeface="Trebuchet MS" panose="020B0703020202090204" pitchFamily="34" charset="0"/>
              <a:ea typeface="Arial Unicode MS" panose="020B0604020202020204" pitchFamily="34" charset="-128"/>
              <a:cs typeface="Arial Unicode MS" panose="020B0604020202020204" pitchFamily="34" charset="-128"/>
            </a:endParaRPr>
          </a:p>
        </p:txBody>
      </p:sp>
      <p:sp>
        <p:nvSpPr>
          <p:cNvPr id="126978" name="Rectangle 2">
            <a:extLst>
              <a:ext uri="{FF2B5EF4-FFF2-40B4-BE49-F238E27FC236}">
                <a16:creationId xmlns:a16="http://schemas.microsoft.com/office/drawing/2014/main" id="{6C051632-4ED1-BB45-95BE-5D4D4AD9E4A4}"/>
              </a:ext>
            </a:extLst>
          </p:cNvPr>
          <p:cNvSpPr>
            <a:spLocks noGrp="1" noChangeArrowheads="1"/>
          </p:cNvSpPr>
          <p:nvPr>
            <p:ph type="title" idx="4294967295"/>
          </p:nvPr>
        </p:nvSpPr>
        <p:spPr>
          <a:xfrm>
            <a:off x="1274763" y="1028700"/>
            <a:ext cx="8213725" cy="512763"/>
          </a:xfrm>
        </p:spPr>
        <p:txBody>
          <a:bodyPr/>
          <a:lstStyle/>
          <a:p>
            <a:r>
              <a:rPr lang="en-US" altLang="zh-CN">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NP</a:t>
            </a:r>
            <a:r>
              <a:rPr lang="zh-CN" altLang="en-US">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完全问题的求解</a:t>
            </a:r>
          </a:p>
        </p:txBody>
      </p:sp>
      <p:sp>
        <p:nvSpPr>
          <p:cNvPr id="126979" name="Text Box 3">
            <a:extLst>
              <a:ext uri="{FF2B5EF4-FFF2-40B4-BE49-F238E27FC236}">
                <a16:creationId xmlns:a16="http://schemas.microsoft.com/office/drawing/2014/main" id="{8FE6C78E-6C16-C64B-9894-48235FCA5B5D}"/>
              </a:ext>
            </a:extLst>
          </p:cNvPr>
          <p:cNvSpPr txBox="1">
            <a:spLocks noChangeArrowheads="1"/>
          </p:cNvSpPr>
          <p:nvPr/>
        </p:nvSpPr>
        <p:spPr bwMode="auto">
          <a:xfrm>
            <a:off x="463550" y="2516188"/>
            <a:ext cx="8216900" cy="1825625"/>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6700" indent="-2667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buClr>
                <a:srgbClr val="FF9900"/>
              </a:buClr>
              <a:buSzTx/>
            </a:pPr>
            <a:r>
              <a:rPr kumimoji="0" lang="en-US" altLang="en-US" sz="2600" dirty="0" err="1">
                <a:solidFill>
                  <a:schemeClr val="tx2"/>
                </a:solidFill>
                <a:latin typeface="黑体" panose="02010609060101010101" pitchFamily="49" charset="-122"/>
                <a:ea typeface="黑体" panose="02010609060101010101" pitchFamily="49" charset="-122"/>
                <a:cs typeface="Arial Unicode MS" panose="020B0604020202020204" pitchFamily="34" charset="-128"/>
              </a:rPr>
              <a:t>减少搜索量</a:t>
            </a:r>
            <a:endParaRPr kumimoji="0" lang="en-US" altLang="zh-CN" sz="2600" dirty="0">
              <a:solidFill>
                <a:schemeClr val="tx2"/>
              </a:solidFill>
              <a:latin typeface="黑体" panose="02010609060101010101" pitchFamily="49" charset="-122"/>
              <a:ea typeface="黑体" panose="02010609060101010101" pitchFamily="49" charset="-122"/>
              <a:cs typeface="Arial Unicode MS" panose="020B0604020202020204" pitchFamily="34" charset="-128"/>
            </a:endParaRPr>
          </a:p>
          <a:p>
            <a:pPr algn="just">
              <a:buClr>
                <a:srgbClr val="FF9900"/>
              </a:buClr>
              <a:buSzTx/>
              <a:buFont typeface="Wingdings" pitchFamily="2" charset="2"/>
              <a:buNone/>
            </a:pPr>
            <a:r>
              <a:rPr kumimoji="0" lang="zh-CN" altLang="en-US" sz="2600" dirty="0">
                <a:solidFill>
                  <a:schemeClr val="hlink"/>
                </a:solidFill>
                <a:latin typeface="黑体" panose="02010609060101010101" pitchFamily="49" charset="-122"/>
                <a:ea typeface="黑体" panose="02010609060101010101" pitchFamily="49" charset="-122"/>
                <a:cs typeface="Arial Unicode MS" panose="020B0604020202020204" pitchFamily="34" charset="-128"/>
              </a:rPr>
              <a:t>  </a:t>
            </a:r>
            <a:r>
              <a:rPr kumimoji="0" lang="zh-CN" altLang="en-US" sz="2600" dirty="0">
                <a:latin typeface="黑体" panose="02010609060101010101" pitchFamily="49" charset="-122"/>
                <a:ea typeface="黑体" panose="02010609060101010101" pitchFamily="49" charset="-122"/>
                <a:cs typeface="Arial Unicode MS" panose="020B0604020202020204" pitchFamily="34" charset="-128"/>
              </a:rPr>
              <a:t>简单算法是穷举搜索，时间为指数</a:t>
            </a:r>
          </a:p>
          <a:p>
            <a:pPr algn="just">
              <a:buClr>
                <a:srgbClr val="FF9900"/>
              </a:buClr>
              <a:buSzTx/>
              <a:buFont typeface="Wingdings" pitchFamily="2" charset="2"/>
              <a:buNone/>
            </a:pPr>
            <a:r>
              <a:rPr kumimoji="0" lang="en-US" altLang="zh-CN" sz="2600" dirty="0">
                <a:latin typeface="黑体" panose="02010609060101010101" pitchFamily="49" charset="-122"/>
                <a:ea typeface="黑体" panose="02010609060101010101" pitchFamily="49" charset="-122"/>
                <a:cs typeface="Arial Unicode MS" panose="020B0604020202020204" pitchFamily="34" charset="-128"/>
              </a:rPr>
              <a:t>  </a:t>
            </a:r>
            <a:r>
              <a:rPr kumimoji="0" lang="zh-CN" altLang="en-US" sz="2600" dirty="0">
                <a:latin typeface="黑体" panose="02010609060101010101" pitchFamily="49" charset="-122"/>
                <a:ea typeface="黑体" panose="02010609060101010101" pitchFamily="49" charset="-122"/>
                <a:cs typeface="Arial Unicode MS" panose="020B0604020202020204" pitchFamily="34" charset="-128"/>
              </a:rPr>
              <a:t>减少搜索量：分枝限界法，隐枚举法、动态规划等</a:t>
            </a:r>
          </a:p>
          <a:p>
            <a:pPr algn="just">
              <a:buClr>
                <a:srgbClr val="FF9900"/>
              </a:buClr>
              <a:buSzTx/>
              <a:buFont typeface="Wingdings" pitchFamily="2" charset="2"/>
              <a:buNone/>
            </a:pPr>
            <a:r>
              <a:rPr kumimoji="0" lang="zh-CN" altLang="en-US" sz="2600" dirty="0">
                <a:latin typeface="黑体" panose="02010609060101010101" pitchFamily="49" charset="-122"/>
                <a:ea typeface="黑体" panose="02010609060101010101" pitchFamily="49" charset="-122"/>
                <a:cs typeface="Arial Unicode MS" panose="020B0604020202020204" pitchFamily="34" charset="-128"/>
              </a:rPr>
              <a:t>              可以提高效率，但时间复杂度不变</a:t>
            </a:r>
          </a:p>
        </p:txBody>
      </p:sp>
      <p:sp>
        <p:nvSpPr>
          <p:cNvPr id="126980" name="AutoShape 4" descr="u=3113096413,401413580&amp;fm=116&amp;gp=0">
            <a:extLst>
              <a:ext uri="{FF2B5EF4-FFF2-40B4-BE49-F238E27FC236}">
                <a16:creationId xmlns:a16="http://schemas.microsoft.com/office/drawing/2014/main" id="{7B5C68CE-A8CD-A54E-BCBF-F58CA610210E}"/>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6981" name="AutoShape 5" descr="u=3113096413,401413580&amp;fm=116&amp;gp=0">
            <a:extLst>
              <a:ext uri="{FF2B5EF4-FFF2-40B4-BE49-F238E27FC236}">
                <a16:creationId xmlns:a16="http://schemas.microsoft.com/office/drawing/2014/main" id="{15BD90DA-6585-A04E-8F14-5110CA3D3F88}"/>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6982" name="AutoShape 6" descr="u=3113096413,401413580&amp;fm=116&amp;gp=0">
            <a:extLst>
              <a:ext uri="{FF2B5EF4-FFF2-40B4-BE49-F238E27FC236}">
                <a16:creationId xmlns:a16="http://schemas.microsoft.com/office/drawing/2014/main" id="{0B1329D0-311A-BA44-9638-311DF5FCA10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6983" name="AutoShape 7" descr="u=3113096413,401413580&amp;fm=116&amp;gp=0">
            <a:extLst>
              <a:ext uri="{FF2B5EF4-FFF2-40B4-BE49-F238E27FC236}">
                <a16:creationId xmlns:a16="http://schemas.microsoft.com/office/drawing/2014/main" id="{36DBEA30-5167-9C40-9573-862C8E459F2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6984" name="Text Box 8">
            <a:extLst>
              <a:ext uri="{FF2B5EF4-FFF2-40B4-BE49-F238E27FC236}">
                <a16:creationId xmlns:a16="http://schemas.microsoft.com/office/drawing/2014/main" id="{BA735087-E5E9-834F-9D1C-286E85A1BD3E}"/>
              </a:ext>
            </a:extLst>
          </p:cNvPr>
          <p:cNvSpPr txBox="1">
            <a:spLocks noChangeArrowheads="1"/>
          </p:cNvSpPr>
          <p:nvPr/>
        </p:nvSpPr>
        <p:spPr bwMode="auto">
          <a:xfrm>
            <a:off x="495300" y="4743450"/>
            <a:ext cx="8216900" cy="1666875"/>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6700" indent="-2667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buClr>
                <a:srgbClr val="FF9900"/>
              </a:buClr>
              <a:buSzTx/>
            </a:pPr>
            <a:r>
              <a:rPr kumimoji="0" lang="zh-CN" altLang="en-US" sz="2600">
                <a:solidFill>
                  <a:schemeClr val="tx2"/>
                </a:solidFill>
                <a:latin typeface="黑体" panose="02010609060101010101" pitchFamily="49" charset="-122"/>
                <a:ea typeface="黑体" panose="02010609060101010101" pitchFamily="49" charset="-122"/>
                <a:cs typeface="Arial Unicode MS" panose="020B0604020202020204" pitchFamily="34" charset="-128"/>
              </a:rPr>
              <a:t>优化问题</a:t>
            </a:r>
          </a:p>
          <a:p>
            <a:pPr algn="just">
              <a:buClr>
                <a:srgbClr val="FF9900"/>
              </a:buClr>
              <a:buSzTx/>
              <a:buFont typeface="Wingdings" pitchFamily="2" charset="2"/>
              <a:buNone/>
            </a:pPr>
            <a:r>
              <a:rPr kumimoji="0" lang="zh-CN" altLang="en-US" sz="2200">
                <a:solidFill>
                  <a:srgbClr val="B08E00"/>
                </a:solidFill>
                <a:latin typeface="黑体" panose="02010609060101010101" pitchFamily="49" charset="-122"/>
                <a:ea typeface="黑体" panose="02010609060101010101" pitchFamily="49" charset="-122"/>
                <a:cs typeface="Arial Unicode MS" panose="020B0604020202020204" pitchFamily="34" charset="-128"/>
              </a:rPr>
              <a:t>  </a:t>
            </a:r>
            <a:r>
              <a:rPr kumimoji="0" lang="zh-CN" altLang="en-US" sz="2600">
                <a:latin typeface="黑体" panose="02010609060101010101" pitchFamily="49" charset="-122"/>
                <a:ea typeface="黑体" panose="02010609060101010101" pitchFamily="49" charset="-122"/>
                <a:cs typeface="Arial Unicode MS" panose="020B0604020202020204" pitchFamily="34" charset="-128"/>
              </a:rPr>
              <a:t>降低优化要求，求近似解，以得到一个多项式时间的算法。即：找寻在容许的时间内得到容许精度的近似最优解的算法 </a:t>
            </a:r>
            <a:endParaRPr kumimoji="0" lang="en-US" altLang="zh-CN" sz="2600">
              <a:latin typeface="黑体" panose="02010609060101010101" pitchFamily="49" charset="-122"/>
              <a:ea typeface="黑体" panose="02010609060101010101" pitchFamily="49" charset="-122"/>
              <a:cs typeface="Arial Unicode MS" panose="020B0604020202020204" pitchFamily="34" charset="-128"/>
            </a:endParaRP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a:extLst>
              <a:ext uri="{FF2B5EF4-FFF2-40B4-BE49-F238E27FC236}">
                <a16:creationId xmlns:a16="http://schemas.microsoft.com/office/drawing/2014/main" id="{6A2B4FB5-71F4-6E4F-A7D2-04F3E12D6EB8}"/>
              </a:ext>
            </a:extLst>
          </p:cNvPr>
          <p:cNvSpPr>
            <a:spLocks noGrp="1" noChangeArrowheads="1"/>
          </p:cNvSpPr>
          <p:nvPr>
            <p:ph type="sldNum" sz="quarter" idx="11"/>
          </p:nvPr>
        </p:nvSpPr>
        <p:spPr>
          <a:xfrm>
            <a:off x="8191500" y="60960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3DCAD8FC-B5AF-E942-85C1-FB0C4F58079E}" type="slidenum">
              <a:rPr kumimoji="0" lang="en-US" altLang="zh-CN" sz="1600">
                <a:latin typeface="Trebuchet MS" panose="020B0703020202090204" pitchFamily="34" charset="0"/>
                <a:ea typeface="Arial Unicode MS" panose="020B0604020202020204" pitchFamily="34" charset="-128"/>
                <a:cs typeface="Arial Unicode MS" panose="020B0604020202020204" pitchFamily="34" charset="-128"/>
              </a:rPr>
              <a:pPr algn="l">
                <a:spcBef>
                  <a:spcPct val="0"/>
                </a:spcBef>
                <a:buClrTx/>
                <a:buSzTx/>
                <a:buFontTx/>
                <a:buNone/>
              </a:pPr>
              <a:t>79</a:t>
            </a:fld>
            <a:r>
              <a:rPr kumimoji="0" lang="en-GB" altLang="zh-CN" sz="700">
                <a:latin typeface="Trebuchet MS" panose="020B0703020202090204" pitchFamily="34" charset="0"/>
                <a:ea typeface="Arial Unicode MS" panose="020B0604020202020204" pitchFamily="34" charset="-128"/>
                <a:cs typeface="Arial Unicode MS" panose="020B0604020202020204" pitchFamily="34" charset="-128"/>
              </a:rPr>
              <a:t> </a:t>
            </a:r>
            <a:endParaRPr kumimoji="0" lang="zh-CN" altLang="zh-CN" sz="700">
              <a:latin typeface="Trebuchet MS" panose="020B0703020202090204" pitchFamily="34" charset="0"/>
              <a:ea typeface="Arial Unicode MS" panose="020B0604020202020204" pitchFamily="34" charset="-128"/>
              <a:cs typeface="Arial Unicode MS" panose="020B0604020202020204" pitchFamily="34" charset="-128"/>
            </a:endParaRPr>
          </a:p>
        </p:txBody>
      </p:sp>
      <p:sp>
        <p:nvSpPr>
          <p:cNvPr id="129026" name="Rectangle 2">
            <a:extLst>
              <a:ext uri="{FF2B5EF4-FFF2-40B4-BE49-F238E27FC236}">
                <a16:creationId xmlns:a16="http://schemas.microsoft.com/office/drawing/2014/main" id="{BB651B39-D6AF-4D44-89D2-F8903D858848}"/>
              </a:ext>
            </a:extLst>
          </p:cNvPr>
          <p:cNvSpPr>
            <a:spLocks noGrp="1" noChangeArrowheads="1"/>
          </p:cNvSpPr>
          <p:nvPr>
            <p:ph type="title" idx="4294967295"/>
          </p:nvPr>
        </p:nvSpPr>
        <p:spPr>
          <a:xfrm>
            <a:off x="1104900" y="992188"/>
            <a:ext cx="8213725" cy="512762"/>
          </a:xfrm>
        </p:spPr>
        <p:txBody>
          <a:bodyPr/>
          <a:lstStyle/>
          <a:p>
            <a:r>
              <a:rPr lang="en-US" altLang="en-US" sz="3000" b="1">
                <a:latin typeface="Arial Unicode MS" panose="020B0604020202020204" pitchFamily="34" charset="-128"/>
                <a:ea typeface="Arial Unicode MS" panose="020B0604020202020204" pitchFamily="34" charset="-128"/>
                <a:cs typeface="Arial Unicode MS" panose="020B0604020202020204" pitchFamily="34" charset="-128"/>
              </a:rPr>
              <a:t>NP-完全性理论</a:t>
            </a:r>
            <a:endParaRPr lang="zh-CN" altLang="en-US" sz="3000" b="1">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9027" name="Text Box 3">
            <a:extLst>
              <a:ext uri="{FF2B5EF4-FFF2-40B4-BE49-F238E27FC236}">
                <a16:creationId xmlns:a16="http://schemas.microsoft.com/office/drawing/2014/main" id="{84E0AB3A-C7C2-8048-9DF6-A98DD2C02DD5}"/>
              </a:ext>
            </a:extLst>
          </p:cNvPr>
          <p:cNvSpPr txBox="1">
            <a:spLocks noChangeArrowheads="1"/>
          </p:cNvSpPr>
          <p:nvPr/>
        </p:nvSpPr>
        <p:spPr bwMode="auto">
          <a:xfrm>
            <a:off x="373063" y="1971675"/>
            <a:ext cx="6215062" cy="2646363"/>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1938" indent="-261938">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spcBef>
                <a:spcPct val="30000"/>
              </a:spcBef>
              <a:buClr>
                <a:srgbClr val="FF9900"/>
              </a:buClr>
              <a:buSzTx/>
            </a:pPr>
            <a:r>
              <a:rPr kumimoji="0" lang="en-US" altLang="zh-CN"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Cook</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的贡献：第一个</a:t>
            </a:r>
            <a:r>
              <a:rPr kumimoji="0" lang="en-US" altLang="zh-CN"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NPC</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问题</a:t>
            </a:r>
          </a:p>
          <a:p>
            <a:pPr algn="just" eaLnBrk="1">
              <a:spcBef>
                <a:spcPct val="30000"/>
              </a:spcBef>
              <a:buClr>
                <a:srgbClr val="FF9900"/>
              </a:buClr>
              <a:buSzTx/>
              <a:buFont typeface="Wingdings" pitchFamily="2" charset="2"/>
              <a:buNone/>
            </a:pP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   史提芬</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库克</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(Stephen Arthur Cook</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1939</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)NP</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完全性理论的奠基人，他在</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1971</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年论文”</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The Complexity of Theorem Proving Procedures”</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中，给出了第一个</a:t>
            </a:r>
            <a:r>
              <a:rPr kumimoji="0" lang="en-US" altLang="zh-CN" sz="2000">
                <a:latin typeface="宋体" panose="02010600030101010101" pitchFamily="2" charset="-122"/>
                <a:ea typeface="Arial Unicode MS" panose="020B0604020202020204" pitchFamily="34" charset="-128"/>
                <a:cs typeface="Arial Unicode MS" panose="020B0604020202020204" pitchFamily="34" charset="-128"/>
              </a:rPr>
              <a:t>NP</a:t>
            </a:r>
            <a:r>
              <a:rPr kumimoji="0" lang="zh-CN" altLang="en-US" sz="2000">
                <a:latin typeface="宋体" panose="02010600030101010101" pitchFamily="2" charset="-122"/>
                <a:ea typeface="Arial Unicode MS" panose="020B0604020202020204" pitchFamily="34" charset="-128"/>
                <a:cs typeface="Arial Unicode MS" panose="020B0604020202020204" pitchFamily="34" charset="-128"/>
              </a:rPr>
              <a:t>完备的证明，即</a:t>
            </a:r>
            <a:r>
              <a:rPr kumimoji="0" lang="en-US" altLang="zh-CN" sz="20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Cook</a:t>
            </a:r>
            <a:r>
              <a:rPr kumimoji="0" lang="zh-CN" altLang="en-US" sz="20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定理</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 可满足性问题（</a:t>
            </a:r>
            <a:r>
              <a:rPr kumimoji="0" lang="en-US" altLang="zh-CN"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Satisfiablity problem) </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是</a:t>
            </a:r>
            <a:r>
              <a:rPr kumimoji="0" lang="en-US" altLang="zh-CN"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NP</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完全问题，亦即</a:t>
            </a:r>
            <a:r>
              <a:rPr kumimoji="0" lang="en-US" altLang="zh-CN"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 </a:t>
            </a:r>
            <a:r>
              <a:rPr kumimoji="0" lang="en-US" altLang="zh-CN" sz="20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SAT</a:t>
            </a:r>
            <a:r>
              <a:rPr kumimoji="0" lang="en-US" altLang="en-US" sz="20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a:t>
            </a:r>
            <a:r>
              <a:rPr kumimoji="0" lang="en-US" altLang="zh-CN" sz="20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NPC</a:t>
            </a: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。且证明了：</a:t>
            </a:r>
          </a:p>
          <a:p>
            <a:pPr algn="just" eaLnBrk="1">
              <a:spcBef>
                <a:spcPct val="30000"/>
              </a:spcBef>
              <a:buClr>
                <a:srgbClr val="FF9900"/>
              </a:buClr>
              <a:buSzTx/>
              <a:buFont typeface="Wingdings" pitchFamily="2" charset="2"/>
              <a:buNone/>
            </a:pPr>
            <a:r>
              <a:rPr kumimoji="0" lang="zh-CN" altLang="en-US" sz="2000">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    </a:t>
            </a:r>
            <a:r>
              <a:rPr kumimoji="0" lang="en-US" altLang="zh-CN" sz="18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SAT</a:t>
            </a:r>
            <a:r>
              <a:rPr kumimoji="0" lang="en-US" altLang="en-US" sz="18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a:t>
            </a:r>
            <a:r>
              <a:rPr kumimoji="0" lang="en-US" altLang="zh-CN" sz="18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P</a:t>
            </a:r>
            <a:r>
              <a:rPr kumimoji="0" lang="zh-CN" altLang="en-US" sz="18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当且仅当</a:t>
            </a:r>
            <a:r>
              <a:rPr kumimoji="0" lang="en-US" altLang="zh-CN" sz="1800" u="sng">
                <a:solidFill>
                  <a:schemeClr val="tx2"/>
                </a:solidFill>
                <a:latin typeface="宋体" panose="02010600030101010101" pitchFamily="2" charset="-122"/>
                <a:ea typeface="Arial Unicode MS" panose="020B0604020202020204" pitchFamily="34" charset="-128"/>
                <a:cs typeface="Arial Unicode MS" panose="020B0604020202020204" pitchFamily="34" charset="-128"/>
              </a:rPr>
              <a:t>P=NP</a:t>
            </a:r>
          </a:p>
        </p:txBody>
      </p:sp>
      <p:sp>
        <p:nvSpPr>
          <p:cNvPr id="129028" name="AutoShape 4" descr="u=3113096413,401413580&amp;fm=116&amp;gp=0">
            <a:extLst>
              <a:ext uri="{FF2B5EF4-FFF2-40B4-BE49-F238E27FC236}">
                <a16:creationId xmlns:a16="http://schemas.microsoft.com/office/drawing/2014/main" id="{8B05B806-FEF9-8B47-9E63-8B3142209C06}"/>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9029" name="AutoShape 5" descr="u=3113096413,401413580&amp;fm=116&amp;gp=0">
            <a:extLst>
              <a:ext uri="{FF2B5EF4-FFF2-40B4-BE49-F238E27FC236}">
                <a16:creationId xmlns:a16="http://schemas.microsoft.com/office/drawing/2014/main" id="{B23866DF-A4AD-1B4B-AA69-212F62CD22A4}"/>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9030" name="AutoShape 6" descr="u=3113096413,401413580&amp;fm=116&amp;gp=0">
            <a:extLst>
              <a:ext uri="{FF2B5EF4-FFF2-40B4-BE49-F238E27FC236}">
                <a16:creationId xmlns:a16="http://schemas.microsoft.com/office/drawing/2014/main" id="{7D7CF7F0-70C1-F04F-A377-6636A455781A}"/>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29031" name="Text Box 9">
            <a:extLst>
              <a:ext uri="{FF2B5EF4-FFF2-40B4-BE49-F238E27FC236}">
                <a16:creationId xmlns:a16="http://schemas.microsoft.com/office/drawing/2014/main" id="{1A1C67DD-831F-3F4C-A08F-44CF48472AC3}"/>
              </a:ext>
            </a:extLst>
          </p:cNvPr>
          <p:cNvSpPr txBox="1">
            <a:spLocks noChangeArrowheads="1"/>
          </p:cNvSpPr>
          <p:nvPr/>
        </p:nvSpPr>
        <p:spPr bwMode="auto">
          <a:xfrm>
            <a:off x="538163" y="5561013"/>
            <a:ext cx="8216900" cy="334962"/>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1000" indent="-3810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spcBef>
                <a:spcPct val="30000"/>
              </a:spcBef>
              <a:buClr>
                <a:srgbClr val="FF9900"/>
              </a:buClr>
              <a:buSzTx/>
            </a:pPr>
            <a:endParaRPr kumimoji="0" lang="zh-CN" altLang="en-US" sz="2200">
              <a:latin typeface="黑体" panose="02010609060101010101" pitchFamily="49" charset="-122"/>
              <a:ea typeface="黑体" panose="02010609060101010101" pitchFamily="49" charset="-122"/>
              <a:cs typeface="Arial Unicode MS" panose="020B0604020202020204" pitchFamily="34" charset="-128"/>
            </a:endParaRPr>
          </a:p>
        </p:txBody>
      </p:sp>
      <p:pic>
        <p:nvPicPr>
          <p:cNvPr id="129032" name="Picture 11" descr="d53f8794a4c27d1e2286d39d1bd5ad6edcc451da80cb00fb">
            <a:extLst>
              <a:ext uri="{FF2B5EF4-FFF2-40B4-BE49-F238E27FC236}">
                <a16:creationId xmlns:a16="http://schemas.microsoft.com/office/drawing/2014/main" id="{14941CCD-E650-E143-A51A-0C62F7754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276225"/>
            <a:ext cx="23653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3" name="Text Box 12">
            <a:extLst>
              <a:ext uri="{FF2B5EF4-FFF2-40B4-BE49-F238E27FC236}">
                <a16:creationId xmlns:a16="http://schemas.microsoft.com/office/drawing/2014/main" id="{13EF409D-3CCD-EA41-B36C-D05DE2AFC5AA}"/>
              </a:ext>
            </a:extLst>
          </p:cNvPr>
          <p:cNvSpPr txBox="1">
            <a:spLocks noChangeArrowheads="1"/>
          </p:cNvSpPr>
          <p:nvPr/>
        </p:nvSpPr>
        <p:spPr bwMode="auto">
          <a:xfrm>
            <a:off x="188913" y="4627563"/>
            <a:ext cx="8551862" cy="2032000"/>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61938" indent="-261938">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spcBef>
                <a:spcPct val="30000"/>
              </a:spcBef>
              <a:buClr>
                <a:srgbClr val="FF9900"/>
              </a:buClr>
              <a:buSzTx/>
              <a:buFont typeface="Wingdings" pitchFamily="2" charset="2"/>
              <a:buNone/>
            </a:pPr>
            <a:r>
              <a:rPr kumimoji="0" lang="en-US" altLang="zh-CN" sz="2200">
                <a:latin typeface="宋体" panose="02010600030101010101" pitchFamily="2" charset="-122"/>
                <a:ea typeface="Arial Unicode MS" panose="020B0604020202020204" pitchFamily="34" charset="-128"/>
                <a:cs typeface="Arial Unicode MS" panose="020B0604020202020204" pitchFamily="34" charset="-128"/>
              </a:rPr>
              <a:t>    Cook</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于</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1961</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年获</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Michigan</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大学学士学位，</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1962</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和</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1966</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年分获哈佛大学硕士与博士学位。</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1966-1970</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，他在</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UC Berkeley</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担任助教授；</a:t>
            </a:r>
            <a:r>
              <a:rPr kumimoji="0" lang="en-US" altLang="zh-CN"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1970</a:t>
            </a:r>
            <a:r>
              <a:rPr kumimoji="0" lang="zh-CN" altLang="en-US" sz="2200">
                <a:solidFill>
                  <a:srgbClr val="000000"/>
                </a:solidFill>
                <a:latin typeface="宋体" panose="02010600030101010101" pitchFamily="2" charset="-122"/>
                <a:ea typeface="Arial Unicode MS" panose="020B0604020202020204" pitchFamily="34" charset="-128"/>
                <a:cs typeface="Arial Unicode MS" panose="020B0604020202020204" pitchFamily="34" charset="-128"/>
              </a:rPr>
              <a:t>年加盟多伦多大学，</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现为该校</a:t>
            </a:r>
            <a:r>
              <a:rPr kumimoji="0" lang="en-US" altLang="zh-CN" sz="2200">
                <a:latin typeface="宋体" panose="02010600030101010101" pitchFamily="2" charset="-122"/>
                <a:ea typeface="Arial Unicode MS" panose="020B0604020202020204" pitchFamily="34" charset="-128"/>
                <a:cs typeface="Arial Unicode MS" panose="020B0604020202020204" pitchFamily="34" charset="-128"/>
              </a:rPr>
              <a:t>CS</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和数学系教授，他的论文开启了</a:t>
            </a:r>
            <a:r>
              <a:rPr kumimoji="0" lang="en-US" altLang="zh-CN" sz="2200">
                <a:latin typeface="宋体" panose="02010600030101010101" pitchFamily="2" charset="-122"/>
                <a:ea typeface="Arial Unicode MS" panose="020B0604020202020204" pitchFamily="34" charset="-128"/>
                <a:cs typeface="Arial Unicode MS" panose="020B0604020202020204" pitchFamily="34" charset="-128"/>
              </a:rPr>
              <a:t>NP</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完备性的研究，令该领域于之后的十年成为计算机科学中最活跃和重要的研究。因其在计算复杂性理论方面的贡献，尤其是在奠定</a:t>
            </a:r>
            <a:r>
              <a:rPr kumimoji="0" lang="en-US" altLang="zh-CN" sz="2200">
                <a:latin typeface="宋体" panose="02010600030101010101" pitchFamily="2" charset="-122"/>
                <a:ea typeface="Arial Unicode MS" panose="020B0604020202020204" pitchFamily="34" charset="-128"/>
                <a:cs typeface="Arial Unicode MS" panose="020B0604020202020204" pitchFamily="34" charset="-128"/>
              </a:rPr>
              <a:t>NP</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完全性理论基础上的突出贡献而荣获</a:t>
            </a:r>
            <a:r>
              <a:rPr kumimoji="0" lang="en-US" altLang="zh-CN" sz="2200">
                <a:latin typeface="宋体" panose="02010600030101010101" pitchFamily="2" charset="-122"/>
                <a:ea typeface="Arial Unicode MS" panose="020B0604020202020204" pitchFamily="34" charset="-128"/>
                <a:cs typeface="Arial Unicode MS" panose="020B0604020202020204" pitchFamily="34" charset="-128"/>
              </a:rPr>
              <a:t>1982</a:t>
            </a:r>
            <a:r>
              <a:rPr kumimoji="0" lang="zh-CN" altLang="en-US" sz="2200">
                <a:latin typeface="宋体" panose="02010600030101010101" pitchFamily="2" charset="-122"/>
                <a:ea typeface="Arial Unicode MS" panose="020B0604020202020204" pitchFamily="34" charset="-128"/>
                <a:cs typeface="Arial Unicode MS" panose="020B0604020202020204" pitchFamily="34" charset="-128"/>
              </a:rPr>
              <a:t>年度的图灵奖。</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4C130B93-6204-8241-B1A7-614B5505CBBA}"/>
              </a:ext>
            </a:extLst>
          </p:cNvPr>
          <p:cNvSpPr>
            <a:spLocks noGrp="1" noChangeArrowheads="1"/>
          </p:cNvSpPr>
          <p:nvPr>
            <p:ph type="title"/>
          </p:nvPr>
        </p:nvSpPr>
        <p:spPr/>
        <p:txBody>
          <a:bodyPr/>
          <a:lstStyle/>
          <a:p>
            <a:r>
              <a:rPr lang="en-US" altLang="zh-CN"/>
              <a:t>P</a:t>
            </a:r>
            <a:r>
              <a:rPr lang="zh-CN" altLang="en-US"/>
              <a:t>类问题和</a:t>
            </a:r>
            <a:r>
              <a:rPr lang="en-US" altLang="zh-CN"/>
              <a:t>NP</a:t>
            </a:r>
            <a:r>
              <a:rPr lang="zh-CN" altLang="en-US"/>
              <a:t>类问题 </a:t>
            </a:r>
          </a:p>
        </p:txBody>
      </p:sp>
      <p:sp>
        <p:nvSpPr>
          <p:cNvPr id="330755" name="Rectangle 3">
            <a:extLst>
              <a:ext uri="{FF2B5EF4-FFF2-40B4-BE49-F238E27FC236}">
                <a16:creationId xmlns:a16="http://schemas.microsoft.com/office/drawing/2014/main" id="{506A194D-2AA6-DD4A-9545-93CA0D1AB61F}"/>
              </a:ext>
            </a:extLst>
          </p:cNvPr>
          <p:cNvSpPr>
            <a:spLocks noGrp="1" noChangeArrowheads="1"/>
          </p:cNvSpPr>
          <p:nvPr>
            <p:ph type="body" idx="1"/>
          </p:nvPr>
        </p:nvSpPr>
        <p:spPr>
          <a:xfrm>
            <a:off x="130755" y="2048184"/>
            <a:ext cx="8916601" cy="4525963"/>
          </a:xfrm>
        </p:spPr>
        <p:txBody>
          <a:bodyPr/>
          <a:lstStyle/>
          <a:p>
            <a:pPr marL="495300" indent="-495300">
              <a:lnSpc>
                <a:spcPct val="120000"/>
              </a:lnSpc>
              <a:buFontTx/>
              <a:buNone/>
            </a:pPr>
            <a:r>
              <a:rPr lang="en-US" altLang="zh-CN" sz="2400" dirty="0"/>
              <a:t>    </a:t>
            </a:r>
            <a:r>
              <a:rPr lang="zh-CN" altLang="en-US" sz="2400" dirty="0"/>
              <a:t>这个划分标准是基于对所谓</a:t>
            </a:r>
            <a:r>
              <a:rPr lang="zh-CN" altLang="en-US" sz="2400" dirty="0">
                <a:solidFill>
                  <a:srgbClr val="FF0000"/>
                </a:solidFill>
              </a:rPr>
              <a:t>判定问题</a:t>
            </a:r>
            <a:r>
              <a:rPr lang="zh-CN" altLang="en-US" sz="2400" dirty="0"/>
              <a:t>的</a:t>
            </a:r>
            <a:r>
              <a:rPr lang="zh-CN" altLang="en-US" sz="2400" dirty="0">
                <a:solidFill>
                  <a:srgbClr val="FF0000"/>
                </a:solidFill>
              </a:rPr>
              <a:t>求解方式</a:t>
            </a:r>
            <a:r>
              <a:rPr lang="zh-CN" altLang="en-US" sz="2400" dirty="0"/>
              <a:t>。</a:t>
            </a:r>
          </a:p>
          <a:p>
            <a:pPr marL="495300" indent="-495300">
              <a:lnSpc>
                <a:spcPct val="120000"/>
              </a:lnSpc>
              <a:buFontTx/>
              <a:buNone/>
            </a:pPr>
            <a:r>
              <a:rPr lang="zh-CN" altLang="en-US" sz="2400" dirty="0"/>
              <a:t>    先看看什么是</a:t>
            </a:r>
            <a:r>
              <a:rPr lang="zh-CN" altLang="en-US" sz="2400" dirty="0">
                <a:solidFill>
                  <a:srgbClr val="FF0000"/>
                </a:solidFill>
              </a:rPr>
              <a:t>判定问题：输出仅为“是”或</a:t>
            </a:r>
            <a:r>
              <a:rPr lang="zh-CN" altLang="en-US" sz="2400" dirty="0" smtClean="0">
                <a:solidFill>
                  <a:srgbClr val="FF0000"/>
                </a:solidFill>
              </a:rPr>
              <a:t>“否”的一类问题</a:t>
            </a:r>
            <a:r>
              <a:rPr lang="zh-CN" altLang="en-US" sz="2400" dirty="0" smtClean="0"/>
              <a:t>。</a:t>
            </a:r>
            <a:endParaRPr lang="en-US" altLang="zh-CN" sz="2400" dirty="0" smtClean="0"/>
          </a:p>
          <a:p>
            <a:pPr marL="495300" indent="-495300">
              <a:lnSpc>
                <a:spcPct val="120000"/>
              </a:lnSpc>
              <a:buFontTx/>
              <a:buNone/>
            </a:pPr>
            <a:r>
              <a:rPr lang="zh-CN" altLang="en-US" sz="2400" dirty="0" smtClean="0"/>
              <a:t>    事实上</a:t>
            </a:r>
            <a:r>
              <a:rPr lang="zh-CN" altLang="en-US" sz="2400" dirty="0"/>
              <a:t>，实际应用中的大部分</a:t>
            </a:r>
            <a:r>
              <a:rPr lang="zh-CN" altLang="en-US" sz="2400" dirty="0" smtClean="0"/>
              <a:t>问题（如最优化问题）可以</a:t>
            </a:r>
            <a:r>
              <a:rPr lang="zh-CN" altLang="en-US" sz="2400" dirty="0"/>
              <a:t>很容易转化</a:t>
            </a:r>
            <a:r>
              <a:rPr lang="zh-CN" altLang="en-US" sz="2400" dirty="0" smtClean="0"/>
              <a:t>为相应</a:t>
            </a:r>
            <a:r>
              <a:rPr lang="zh-CN" altLang="en-US" sz="2400" dirty="0"/>
              <a:t>的判定问题，如：</a:t>
            </a:r>
            <a:r>
              <a:rPr lang="zh-CN" altLang="en-US" dirty="0"/>
              <a:t> </a:t>
            </a:r>
          </a:p>
          <a:p>
            <a:pPr marL="495300" indent="-252000">
              <a:lnSpc>
                <a:spcPct val="120000"/>
              </a:lnSpc>
            </a:pPr>
            <a:r>
              <a:rPr lang="zh-CN" altLang="en-US" sz="2400" dirty="0">
                <a:solidFill>
                  <a:srgbClr val="0000FF"/>
                </a:solidFill>
              </a:rPr>
              <a:t>排序问题</a:t>
            </a:r>
            <a:r>
              <a:rPr lang="zh-CN" altLang="en-US" sz="2400" dirty="0"/>
              <a:t> </a:t>
            </a:r>
            <a:r>
              <a:rPr lang="zh-CN" altLang="en-US" sz="2400" dirty="0">
                <a:solidFill>
                  <a:srgbClr val="FF0000"/>
                </a:solidFill>
                <a:sym typeface="Symbol" pitchFamily="2" charset="2"/>
              </a:rPr>
              <a:t></a:t>
            </a:r>
            <a:r>
              <a:rPr lang="zh-CN" altLang="en-US" sz="2400" dirty="0"/>
              <a:t> 给定一个实数数组，是否可以按非降序排列</a:t>
            </a:r>
            <a:r>
              <a:rPr lang="en-US" altLang="zh-CN" sz="2400" dirty="0" smtClean="0"/>
              <a:t>?</a:t>
            </a:r>
          </a:p>
          <a:p>
            <a:pPr marL="495300" indent="-252000">
              <a:lnSpc>
                <a:spcPct val="120000"/>
              </a:lnSpc>
            </a:pPr>
            <a:r>
              <a:rPr lang="zh-CN" altLang="en-US" sz="2400" dirty="0" smtClean="0">
                <a:solidFill>
                  <a:srgbClr val="0000FF"/>
                </a:solidFill>
              </a:rPr>
              <a:t>图</a:t>
            </a:r>
            <a:r>
              <a:rPr lang="zh-CN" altLang="en-US" sz="2400" dirty="0">
                <a:solidFill>
                  <a:srgbClr val="0000FF"/>
                </a:solidFill>
              </a:rPr>
              <a:t>着色问题</a:t>
            </a:r>
            <a:r>
              <a:rPr lang="zh-CN" altLang="en-US" sz="2400" dirty="0"/>
              <a:t>：给定无向连通图</a:t>
            </a:r>
            <a:r>
              <a:rPr lang="en-US" altLang="zh-CN" sz="2400" dirty="0"/>
              <a:t>G=(V,E)</a:t>
            </a:r>
            <a:r>
              <a:rPr lang="zh-CN" altLang="en-US" sz="2400" dirty="0"/>
              <a:t>，求最小色数</a:t>
            </a:r>
            <a:r>
              <a:rPr lang="en-US" altLang="zh-CN" sz="2400" dirty="0"/>
              <a:t>k</a:t>
            </a:r>
            <a:r>
              <a:rPr lang="zh-CN" altLang="en-US" sz="2400" dirty="0"/>
              <a:t>，使得任意相邻顶点具有不同的着色 </a:t>
            </a:r>
            <a:r>
              <a:rPr lang="zh-CN" altLang="en-US" sz="2400" dirty="0">
                <a:solidFill>
                  <a:srgbClr val="FF0000"/>
                </a:solidFill>
                <a:sym typeface="Symbol" pitchFamily="2" charset="2"/>
              </a:rPr>
              <a:t></a:t>
            </a:r>
            <a:r>
              <a:rPr lang="zh-CN" altLang="en-US" sz="2400" dirty="0"/>
              <a:t> </a:t>
            </a:r>
          </a:p>
          <a:p>
            <a:pPr marL="495300" indent="-495300">
              <a:lnSpc>
                <a:spcPct val="120000"/>
              </a:lnSpc>
              <a:buFontTx/>
              <a:buNone/>
            </a:pPr>
            <a:r>
              <a:rPr lang="zh-CN" altLang="en-US" sz="2400" dirty="0"/>
              <a:t>      给定无向连通图</a:t>
            </a:r>
            <a:r>
              <a:rPr lang="en-US" altLang="zh-CN" sz="2400" dirty="0"/>
              <a:t>G=(V,E)</a:t>
            </a:r>
            <a:r>
              <a:rPr lang="zh-CN" altLang="en-US" sz="2400" dirty="0"/>
              <a:t>和正整数</a:t>
            </a:r>
            <a:r>
              <a:rPr lang="en-US" altLang="zh-CN" sz="2400" dirty="0"/>
              <a:t>k</a:t>
            </a:r>
            <a:r>
              <a:rPr lang="zh-CN" altLang="en-US" sz="2400" dirty="0"/>
              <a:t>，是否可以用</a:t>
            </a:r>
            <a:r>
              <a:rPr lang="en-US" altLang="zh-CN" sz="2400" dirty="0"/>
              <a:t>k</a:t>
            </a:r>
            <a:r>
              <a:rPr lang="zh-CN" altLang="en-US" sz="2400" dirty="0"/>
              <a:t>种</a:t>
            </a:r>
            <a:r>
              <a:rPr lang="zh-CN" altLang="en-US" sz="2400" dirty="0" smtClean="0"/>
              <a:t>颜色着色</a:t>
            </a:r>
            <a:r>
              <a:rPr lang="en-US" altLang="zh-CN" sz="2400" dirty="0" smtClean="0"/>
              <a:t>?</a:t>
            </a:r>
            <a:endParaRPr lang="en-US" altLang="zh-CN" sz="2400" dirty="0"/>
          </a:p>
        </p:txBody>
      </p:sp>
      <p:sp>
        <p:nvSpPr>
          <p:cNvPr id="29699" name="Slide Number Placeholder 1">
            <a:extLst>
              <a:ext uri="{FF2B5EF4-FFF2-40B4-BE49-F238E27FC236}">
                <a16:creationId xmlns:a16="http://schemas.microsoft.com/office/drawing/2014/main" id="{F325A838-D11B-8D40-A686-73F79E4EE8A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F38800-04A0-F240-BB4D-61F0CE2EEF6B}" type="slidenum">
              <a:rPr kumimoji="0" lang="zh-CN" altLang="en-US" sz="1400"/>
              <a:pPr>
                <a:spcBef>
                  <a:spcPct val="0"/>
                </a:spcBef>
                <a:buClrTx/>
                <a:buSzTx/>
                <a:buFontTx/>
                <a:buNone/>
              </a:pPr>
              <a:t>8</a:t>
            </a:fld>
            <a:endParaRPr kumimoji="0" lang="en-US" altLang="zh-CN" sz="1400"/>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C372D8B8-043D-6E49-A9E0-E4A40FA22306}"/>
              </a:ext>
            </a:extLst>
          </p:cNvPr>
          <p:cNvSpPr>
            <a:spLocks noGrp="1" noChangeArrowheads="1"/>
          </p:cNvSpPr>
          <p:nvPr>
            <p:ph type="sldNum" sz="quarter" idx="11"/>
          </p:nvPr>
        </p:nvSpPr>
        <p:spPr>
          <a:xfrm>
            <a:off x="8191500" y="61102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AFAFDDB0-6A09-A34E-9E35-C41F1E6C101E}" type="slidenum">
              <a:rPr kumimoji="0" lang="en-US" altLang="zh-CN" sz="1600">
                <a:latin typeface="Trebuchet MS" panose="020B0703020202090204" pitchFamily="34" charset="0"/>
                <a:ea typeface="Arial Unicode MS" panose="020B0604020202020204" pitchFamily="34" charset="-128"/>
                <a:cs typeface="Arial Unicode MS" panose="020B0604020202020204" pitchFamily="34" charset="-128"/>
              </a:rPr>
              <a:pPr algn="l">
                <a:spcBef>
                  <a:spcPct val="0"/>
                </a:spcBef>
                <a:buClrTx/>
                <a:buSzTx/>
                <a:buFontTx/>
                <a:buNone/>
              </a:pPr>
              <a:t>80</a:t>
            </a:fld>
            <a:r>
              <a:rPr kumimoji="0" lang="en-GB" altLang="zh-CN" sz="700">
                <a:latin typeface="Trebuchet MS" panose="020B0703020202090204" pitchFamily="34" charset="0"/>
                <a:ea typeface="Arial Unicode MS" panose="020B0604020202020204" pitchFamily="34" charset="-128"/>
                <a:cs typeface="Arial Unicode MS" panose="020B0604020202020204" pitchFamily="34" charset="-128"/>
              </a:rPr>
              <a:t> </a:t>
            </a:r>
            <a:endParaRPr kumimoji="0" lang="zh-CN" altLang="zh-CN" sz="700">
              <a:latin typeface="Trebuchet MS" panose="020B0703020202090204" pitchFamily="34" charset="0"/>
              <a:ea typeface="Arial Unicode MS" panose="020B0604020202020204" pitchFamily="34" charset="-128"/>
              <a:cs typeface="Arial Unicode MS" panose="020B0604020202020204" pitchFamily="34" charset="-128"/>
            </a:endParaRPr>
          </a:p>
        </p:txBody>
      </p:sp>
      <p:sp>
        <p:nvSpPr>
          <p:cNvPr id="131074" name="Text Box 3">
            <a:extLst>
              <a:ext uri="{FF2B5EF4-FFF2-40B4-BE49-F238E27FC236}">
                <a16:creationId xmlns:a16="http://schemas.microsoft.com/office/drawing/2014/main" id="{99BAEC6C-3BB3-844B-8C19-6C3A480C4872}"/>
              </a:ext>
            </a:extLst>
          </p:cNvPr>
          <p:cNvSpPr txBox="1">
            <a:spLocks noChangeArrowheads="1"/>
          </p:cNvSpPr>
          <p:nvPr/>
        </p:nvSpPr>
        <p:spPr bwMode="auto">
          <a:xfrm>
            <a:off x="596900" y="5256213"/>
            <a:ext cx="6213475" cy="304800"/>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605088" indent="-3810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3062288" indent="-3810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3519488" indent="-3810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976688" indent="-3810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4433888" indent="-3810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lvl="4" algn="just">
              <a:spcBef>
                <a:spcPct val="30000"/>
              </a:spcBef>
              <a:buClr>
                <a:srgbClr val="FF9900"/>
              </a:buClr>
              <a:buSzTx/>
              <a:buFont typeface="Wingdings" pitchFamily="2" charset="2"/>
              <a:buNone/>
            </a:pPr>
            <a:endParaRPr kumimoji="0" lang="zh-CN" altLang="en-US">
              <a:latin typeface="Arial Unicode MS" panose="020B0604020202020204" pitchFamily="34" charset="-128"/>
              <a:ea typeface="Arial Unicode MS" panose="020B0604020202020204" pitchFamily="34" charset="-128"/>
              <a:cs typeface="Arial" panose="020B0604020202020204" pitchFamily="34" charset="0"/>
            </a:endParaRPr>
          </a:p>
        </p:txBody>
      </p:sp>
      <p:sp>
        <p:nvSpPr>
          <p:cNvPr id="131075" name="AutoShape 4" descr="u=3113096413,401413580&amp;fm=116&amp;gp=0">
            <a:extLst>
              <a:ext uri="{FF2B5EF4-FFF2-40B4-BE49-F238E27FC236}">
                <a16:creationId xmlns:a16="http://schemas.microsoft.com/office/drawing/2014/main" id="{B91A81E0-5820-0248-A489-FC20D72009FE}"/>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1076" name="AutoShape 5" descr="u=3113096413,401413580&amp;fm=116&amp;gp=0">
            <a:extLst>
              <a:ext uri="{FF2B5EF4-FFF2-40B4-BE49-F238E27FC236}">
                <a16:creationId xmlns:a16="http://schemas.microsoft.com/office/drawing/2014/main" id="{B7B6A502-FE5D-EB40-960A-7794BA3FC9C4}"/>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1077" name="AutoShape 6" descr="u=3113096413,401413580&amp;fm=116&amp;gp=0">
            <a:extLst>
              <a:ext uri="{FF2B5EF4-FFF2-40B4-BE49-F238E27FC236}">
                <a16:creationId xmlns:a16="http://schemas.microsoft.com/office/drawing/2014/main" id="{FC25900B-34AE-764A-8859-3DFFE47A9206}"/>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1078" name="AutoShape 7" descr="u=3113096413,401413580&amp;fm=116&amp;gp=0">
            <a:extLst>
              <a:ext uri="{FF2B5EF4-FFF2-40B4-BE49-F238E27FC236}">
                <a16:creationId xmlns:a16="http://schemas.microsoft.com/office/drawing/2014/main" id="{432D8C02-9878-8142-834C-2BDEFCB7E123}"/>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spcAft>
                <a:spcPts val="1200"/>
              </a:spcAft>
              <a:buClr>
                <a:schemeClr val="accent1"/>
              </a:buClr>
              <a:buSzTx/>
              <a:buFont typeface="Futura Md BT" panose="020B0602020204020303" pitchFamily="34" charset="-79"/>
              <a:buChar char=" "/>
            </a:pPr>
            <a:endParaRPr kumimoji="0" lang="zh-CN" altLang="en-US" sz="200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1079" name="Text Box 8">
            <a:extLst>
              <a:ext uri="{FF2B5EF4-FFF2-40B4-BE49-F238E27FC236}">
                <a16:creationId xmlns:a16="http://schemas.microsoft.com/office/drawing/2014/main" id="{6C325C06-3AAE-B746-93EA-0CEDEE33F430}"/>
              </a:ext>
            </a:extLst>
          </p:cNvPr>
          <p:cNvSpPr txBox="1">
            <a:spLocks noChangeArrowheads="1"/>
          </p:cNvSpPr>
          <p:nvPr/>
        </p:nvSpPr>
        <p:spPr bwMode="auto">
          <a:xfrm>
            <a:off x="596900" y="1403350"/>
            <a:ext cx="6792913" cy="1485900"/>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1000" indent="-3810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a:spcBef>
                <a:spcPct val="30000"/>
              </a:spcBef>
              <a:buClr>
                <a:srgbClr val="FF9900"/>
              </a:buClr>
              <a:buSzTx/>
            </a:pPr>
            <a:r>
              <a:rPr kumimoji="0" lang="en-US" altLang="zh-CN" sz="240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Karp</a:t>
            </a:r>
            <a:r>
              <a:rPr kumimoji="0" lang="zh-CN" altLang="en-US" sz="240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的贡献</a:t>
            </a:r>
          </a:p>
          <a:p>
            <a:pPr algn="just">
              <a:spcBef>
                <a:spcPct val="30000"/>
              </a:spcBef>
              <a:buClr>
                <a:srgbClr val="FF9900"/>
              </a:buClr>
              <a:buSzTx/>
              <a:buFont typeface="Wingdings" pitchFamily="2" charset="2"/>
              <a:buNone/>
            </a:pP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   </a:t>
            </a:r>
            <a:r>
              <a:rPr kumimoji="0" lang="en-US" altLang="en-US" sz="2200">
                <a:latin typeface="黑体" panose="02010609060101010101" pitchFamily="49" charset="-122"/>
                <a:ea typeface="黑体" panose="02010609060101010101" pitchFamily="49" charset="-122"/>
                <a:cs typeface="Arial Unicode MS" panose="020B0604020202020204" pitchFamily="34" charset="-128"/>
              </a:rPr>
              <a:t>理查德·卡普（Richard </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Karp</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1935-</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1972</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年论文</a:t>
            </a:r>
            <a:r>
              <a:rPr kumimoji="0" lang="en-US" altLang="zh-CN" sz="2200">
                <a:latin typeface="Times New Roman" panose="02020603050405020304" pitchFamily="18" charset="0"/>
                <a:ea typeface="黑体" panose="02010609060101010101" pitchFamily="49" charset="-122"/>
                <a:cs typeface="Arial Unicode MS" panose="020B0604020202020204" pitchFamily="34" charset="-128"/>
              </a:rPr>
              <a:t>”</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Reducibility among Combinatorial Problems</a:t>
            </a:r>
            <a:r>
              <a:rPr kumimoji="0" lang="en-US" altLang="zh-CN" sz="2200">
                <a:latin typeface="Times New Roman" panose="02020603050405020304" pitchFamily="18" charset="0"/>
                <a:ea typeface="黑体" panose="02010609060101010101" pitchFamily="49" charset="-122"/>
                <a:cs typeface="Arial Unicode MS" panose="020B0604020202020204" pitchFamily="34" charset="-128"/>
              </a:rPr>
              <a:t>”</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发展和加强了由库克提出的“</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NP</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完全性”理论。 尤其是库</a:t>
            </a:r>
            <a:endPar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1080" name="Picture 11" descr="024f78f0f736afc3bc073936b319ebc4b745125d">
            <a:extLst>
              <a:ext uri="{FF2B5EF4-FFF2-40B4-BE49-F238E27FC236}">
                <a16:creationId xmlns:a16="http://schemas.microsoft.com/office/drawing/2014/main" id="{9DB12F7C-FA8E-8A4B-99AB-6428E6A1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600" y="63500"/>
            <a:ext cx="1608138"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1" name="Text Box 12">
            <a:extLst>
              <a:ext uri="{FF2B5EF4-FFF2-40B4-BE49-F238E27FC236}">
                <a16:creationId xmlns:a16="http://schemas.microsoft.com/office/drawing/2014/main" id="{D2CB49BE-597D-CC47-9732-663DDD45C23F}"/>
              </a:ext>
            </a:extLst>
          </p:cNvPr>
          <p:cNvSpPr txBox="1">
            <a:spLocks noChangeArrowheads="1"/>
          </p:cNvSpPr>
          <p:nvPr/>
        </p:nvSpPr>
        <p:spPr bwMode="auto">
          <a:xfrm>
            <a:off x="450850" y="3035300"/>
            <a:ext cx="8272463" cy="1692275"/>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4625" indent="-174625">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eaLnBrk="1">
              <a:spcBef>
                <a:spcPct val="30000"/>
              </a:spcBef>
              <a:buClr>
                <a:srgbClr val="FF9900"/>
              </a:buClr>
              <a:buSzTx/>
              <a:buFont typeface="Wingdings" pitchFamily="2" charset="2"/>
              <a:buNone/>
            </a:pP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 克仅证明了命题演算的可满足问题是</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NP</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完全的，而卡普则证明了从组合优化中引出的</a:t>
            </a:r>
            <a:r>
              <a:rPr kumimoji="0" lang="zh-CN" altLang="en-US" sz="2200">
                <a:solidFill>
                  <a:schemeClr val="tx2"/>
                </a:solidFill>
                <a:latin typeface="黑体" panose="02010609060101010101" pitchFamily="49" charset="-122"/>
                <a:ea typeface="黑体" panose="02010609060101010101" pitchFamily="49" charset="-122"/>
                <a:cs typeface="Arial Unicode MS" panose="020B0604020202020204" pitchFamily="34" charset="-128"/>
              </a:rPr>
              <a:t>大多数经典问题</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背包问题、覆盖问题、匹配问题、分区问题、路径问题、调度问题等</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a:t>
            </a:r>
            <a:r>
              <a:rPr kumimoji="0" lang="zh-CN" altLang="en-US" sz="2200">
                <a:solidFill>
                  <a:schemeClr val="tx2"/>
                </a:solidFill>
                <a:latin typeface="黑体" panose="02010609060101010101" pitchFamily="49" charset="-122"/>
                <a:ea typeface="黑体" panose="02010609060101010101" pitchFamily="49" charset="-122"/>
                <a:cs typeface="Arial Unicode MS" panose="020B0604020202020204" pitchFamily="34" charset="-128"/>
              </a:rPr>
              <a:t>都是</a:t>
            </a:r>
            <a:r>
              <a:rPr kumimoji="0" lang="en-US" altLang="zh-CN" sz="2200">
                <a:solidFill>
                  <a:schemeClr val="tx2"/>
                </a:solidFill>
                <a:latin typeface="黑体" panose="02010609060101010101" pitchFamily="49" charset="-122"/>
                <a:ea typeface="黑体" panose="02010609060101010101" pitchFamily="49" charset="-122"/>
                <a:cs typeface="Arial Unicode MS" panose="020B0604020202020204" pitchFamily="34" charset="-128"/>
              </a:rPr>
              <a:t>NP</a:t>
            </a:r>
            <a:r>
              <a:rPr kumimoji="0" lang="zh-CN" altLang="en-US" sz="2200">
                <a:solidFill>
                  <a:schemeClr val="tx2"/>
                </a:solidFill>
                <a:latin typeface="黑体" panose="02010609060101010101" pitchFamily="49" charset="-122"/>
                <a:ea typeface="黑体" panose="02010609060101010101" pitchFamily="49" charset="-122"/>
                <a:cs typeface="Arial Unicode MS" panose="020B0604020202020204" pitchFamily="34" charset="-128"/>
              </a:rPr>
              <a:t>完全问题</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。只要证明其中任一个问题是属于</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P</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类的，就可解决计算复杂性理论中最大的一个难题，即</a:t>
            </a:r>
            <a:r>
              <a:rPr kumimoji="0" lang="en-US" altLang="zh-CN" sz="2200">
                <a:latin typeface="黑体" panose="02010609060101010101" pitchFamily="49" charset="-122"/>
                <a:ea typeface="黑体" panose="02010609060101010101" pitchFamily="49" charset="-122"/>
                <a:cs typeface="Arial Unicode MS" panose="020B0604020202020204" pitchFamily="34" charset="-128"/>
              </a:rPr>
              <a:t>P=?NP</a:t>
            </a:r>
            <a:r>
              <a:rPr kumimoji="0" lang="zh-CN" altLang="en-US" sz="2200">
                <a:latin typeface="黑体" panose="02010609060101010101" pitchFamily="49" charset="-122"/>
                <a:ea typeface="黑体" panose="02010609060101010101" pitchFamily="49" charset="-122"/>
                <a:cs typeface="Arial Unicode MS" panose="020B0604020202020204" pitchFamily="34" charset="-128"/>
              </a:rPr>
              <a:t>。</a:t>
            </a:r>
          </a:p>
        </p:txBody>
      </p:sp>
      <p:sp>
        <p:nvSpPr>
          <p:cNvPr id="131082" name="Text Box 13">
            <a:extLst>
              <a:ext uri="{FF2B5EF4-FFF2-40B4-BE49-F238E27FC236}">
                <a16:creationId xmlns:a16="http://schemas.microsoft.com/office/drawing/2014/main" id="{194C84D1-A6FE-9144-A279-3217D3823EDF}"/>
              </a:ext>
            </a:extLst>
          </p:cNvPr>
          <p:cNvSpPr txBox="1">
            <a:spLocks noChangeArrowheads="1"/>
          </p:cNvSpPr>
          <p:nvPr/>
        </p:nvSpPr>
        <p:spPr bwMode="auto">
          <a:xfrm>
            <a:off x="203200" y="5043488"/>
            <a:ext cx="8520113" cy="1524000"/>
          </a:xfrm>
          <a:prstGeom prst="rect">
            <a:avLst/>
          </a:prstGeom>
          <a:noFill/>
          <a:ln>
            <a:noFill/>
          </a:ln>
          <a:effectLst>
            <a:prstShdw prst="shdw17" dist="17961" dir="13500000">
              <a:srgbClr val="7E96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1000" indent="-381000">
              <a:spcBef>
                <a:spcPct val="20000"/>
              </a:spcBef>
              <a:buClr>
                <a:schemeClr val="folHlink"/>
              </a:buClr>
              <a:buSzPct val="60000"/>
              <a:buFont typeface="Wingdings" pitchFamily="2" charset="2"/>
              <a:buChar char="n"/>
              <a:tabLst>
                <a:tab pos="394652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394652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394652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3946525" algn="l"/>
              </a:tabLst>
              <a:defRPr kumimoji="1" sz="2000">
                <a:solidFill>
                  <a:schemeClr val="tx1"/>
                </a:solidFill>
                <a:latin typeface="Tahoma" panose="020B0604030504040204" pitchFamily="34" charset="0"/>
                <a:ea typeface="宋体" panose="02010600030101010101" pitchFamily="2" charset="-122"/>
              </a:defRPr>
            </a:lvl9pPr>
          </a:lstStyle>
          <a:p>
            <a:pPr algn="just" eaLnBrk="1">
              <a:spcBef>
                <a:spcPct val="0"/>
              </a:spcBef>
              <a:spcAft>
                <a:spcPts val="1200"/>
              </a:spcAft>
              <a:buClr>
                <a:schemeClr val="accent1"/>
              </a:buClr>
              <a:buSzTx/>
              <a:buFont typeface="Futura Md BT" panose="020B0602020204020303" pitchFamily="34" charset="-79"/>
              <a:buChar char=" "/>
            </a:pP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Karp</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于</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1955</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1956</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和</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1959</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年分别获哈佛大学文学学士、理学硕士和应用数学博士学位，现任</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UC Berkeley</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计算机科学讲座教授，美国科学院、美国工程院、美国艺术与科学院、欧洲科学院院士。因其在计算机科学领域的基础贡献曾获图灵奖</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(1985)</a:t>
            </a:r>
            <a:r>
              <a:rPr kumimoji="0" lang="zh-CN" altLang="en-US" sz="2000">
                <a:latin typeface="Arial Unicode MS" panose="020B0604020202020204" pitchFamily="34" charset="-128"/>
                <a:ea typeface="Arial Unicode MS" panose="020B0604020202020204" pitchFamily="34" charset="-128"/>
                <a:cs typeface="Arial Unicode MS" panose="020B0604020202020204" pitchFamily="34" charset="-128"/>
              </a:rPr>
              <a:t>、冯诺依曼奖、美国国家科学勋章、哈佛大学百年奖章等奖项</a:t>
            </a:r>
            <a:r>
              <a:rPr kumimoji="0" lang="en-US" altLang="zh-CN" sz="2000">
                <a:latin typeface="Arial Unicode MS" panose="020B0604020202020204" pitchFamily="34" charset="-128"/>
                <a:ea typeface="Arial Unicode MS" panose="020B0604020202020204" pitchFamily="34" charset="-128"/>
                <a:cs typeface="Arial Unicode MS" panose="020B0604020202020204" pitchFamily="34" charset="-128"/>
              </a:rPr>
              <a:t>.</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D1683C8-7DDF-CE42-A36F-5F183EF63E8B}"/>
              </a:ext>
            </a:extLst>
          </p:cNvPr>
          <p:cNvSpPr>
            <a:spLocks noGrp="1" noChangeArrowheads="1"/>
          </p:cNvSpPr>
          <p:nvPr>
            <p:ph type="title"/>
          </p:nvPr>
        </p:nvSpPr>
        <p:spPr/>
        <p:txBody>
          <a:bodyPr/>
          <a:lstStyle/>
          <a:p>
            <a:r>
              <a:rPr lang="zh-CN" altLang="en-US" dirty="0"/>
              <a:t>确定性算法与</a:t>
            </a:r>
            <a:r>
              <a:rPr lang="en-US" altLang="zh-CN" dirty="0"/>
              <a:t>P</a:t>
            </a:r>
            <a:r>
              <a:rPr lang="zh-CN" altLang="en-US" dirty="0"/>
              <a:t>类问题</a:t>
            </a:r>
          </a:p>
        </p:txBody>
      </p:sp>
      <p:sp>
        <p:nvSpPr>
          <p:cNvPr id="331779" name="Rectangle 3">
            <a:extLst>
              <a:ext uri="{FF2B5EF4-FFF2-40B4-BE49-F238E27FC236}">
                <a16:creationId xmlns:a16="http://schemas.microsoft.com/office/drawing/2014/main" id="{B9C1BB6B-C7DF-114A-A3E4-1BB734DC691F}"/>
              </a:ext>
            </a:extLst>
          </p:cNvPr>
          <p:cNvSpPr>
            <a:spLocks noGrp="1" noChangeArrowheads="1"/>
          </p:cNvSpPr>
          <p:nvPr>
            <p:ph type="body" idx="1"/>
          </p:nvPr>
        </p:nvSpPr>
        <p:spPr>
          <a:xfrm>
            <a:off x="485775" y="1958975"/>
            <a:ext cx="8458200" cy="5029200"/>
          </a:xfrm>
        </p:spPr>
        <p:txBody>
          <a:bodyPr/>
          <a:lstStyle/>
          <a:p>
            <a:pPr>
              <a:lnSpc>
                <a:spcPct val="120000"/>
              </a:lnSpc>
              <a:buFontTx/>
              <a:buNone/>
            </a:pPr>
            <a:r>
              <a:rPr lang="zh-CN" altLang="en-US" sz="2400" dirty="0"/>
              <a:t>对判定问题求解，可以采用</a:t>
            </a:r>
            <a:r>
              <a:rPr lang="zh-CN" altLang="en-US" sz="2400" dirty="0">
                <a:solidFill>
                  <a:srgbClr val="FF0000"/>
                </a:solidFill>
              </a:rPr>
              <a:t>确定性算法</a:t>
            </a:r>
          </a:p>
          <a:p>
            <a:pPr>
              <a:lnSpc>
                <a:spcPct val="120000"/>
              </a:lnSpc>
            </a:pPr>
            <a:r>
              <a:rPr lang="zh-CN" altLang="en-US" sz="2400" dirty="0"/>
              <a:t>定义</a:t>
            </a:r>
            <a:r>
              <a:rPr lang="en-US" altLang="zh-CN" sz="2400" dirty="0"/>
              <a:t>10.1(</a:t>
            </a:r>
            <a:r>
              <a:rPr lang="zh-CN" altLang="en-US" sz="2400" dirty="0">
                <a:solidFill>
                  <a:srgbClr val="FF0000"/>
                </a:solidFill>
              </a:rPr>
              <a:t>确定性算法</a:t>
            </a:r>
            <a:r>
              <a:rPr lang="en-US" altLang="zh-CN" sz="2400" dirty="0"/>
              <a:t>): </a:t>
            </a:r>
            <a:r>
              <a:rPr lang="zh-CN" altLang="en-US" sz="2400" dirty="0"/>
              <a:t>设</a:t>
            </a:r>
            <a:r>
              <a:rPr lang="en-US" altLang="zh-CN" sz="2400" dirty="0"/>
              <a:t>A</a:t>
            </a:r>
            <a:r>
              <a:rPr lang="zh-CN" altLang="en-US" sz="2400" dirty="0"/>
              <a:t>是求解问题∏的一个算法，如果在算法的整个执行过程中，每一步只有一个确定的选择，则称算法</a:t>
            </a:r>
            <a:r>
              <a:rPr lang="en-US" altLang="zh-CN" sz="2400" dirty="0"/>
              <a:t>A</a:t>
            </a:r>
            <a:r>
              <a:rPr lang="zh-CN" altLang="en-US" sz="2400" dirty="0"/>
              <a:t>是确定性算法。</a:t>
            </a:r>
          </a:p>
          <a:p>
            <a:pPr lvl="1">
              <a:lnSpc>
                <a:spcPct val="120000"/>
              </a:lnSpc>
              <a:buFont typeface="Wingdings" pitchFamily="2" charset="2"/>
              <a:buChar char="Ø"/>
            </a:pPr>
            <a:r>
              <a:rPr lang="zh-CN" altLang="en-US" sz="2000" dirty="0"/>
              <a:t>特点：对同一输入实例，运行算法</a:t>
            </a:r>
            <a:r>
              <a:rPr lang="en-US" altLang="zh-CN" sz="2000" dirty="0"/>
              <a:t>A</a:t>
            </a:r>
            <a:r>
              <a:rPr lang="zh-CN" altLang="en-US" sz="2000" dirty="0"/>
              <a:t>，所得结果是一样的。</a:t>
            </a:r>
          </a:p>
          <a:p>
            <a:pPr>
              <a:lnSpc>
                <a:spcPct val="120000"/>
              </a:lnSpc>
            </a:pPr>
            <a:r>
              <a:rPr lang="zh-CN" altLang="en-US" sz="2400" dirty="0"/>
              <a:t>定义</a:t>
            </a:r>
            <a:r>
              <a:rPr lang="en-US" altLang="zh-CN" sz="2400" dirty="0"/>
              <a:t>10.2(</a:t>
            </a:r>
            <a:r>
              <a:rPr lang="en-US" altLang="zh-CN" sz="2400" dirty="0">
                <a:solidFill>
                  <a:srgbClr val="FF0000"/>
                </a:solidFill>
              </a:rPr>
              <a:t>P</a:t>
            </a:r>
            <a:r>
              <a:rPr lang="zh-CN" altLang="en-US" sz="2400" dirty="0">
                <a:solidFill>
                  <a:srgbClr val="FF0000"/>
                </a:solidFill>
              </a:rPr>
              <a:t>类问题</a:t>
            </a:r>
            <a:r>
              <a:rPr lang="en-US" altLang="zh-CN" sz="2400" dirty="0"/>
              <a:t>): </a:t>
            </a:r>
            <a:r>
              <a:rPr lang="zh-CN" altLang="en-US" sz="2400" dirty="0"/>
              <a:t>如果对于某个判定问题∏，存在一个非负整数</a:t>
            </a:r>
            <a:r>
              <a:rPr lang="en-US" altLang="zh-CN" sz="2400" dirty="0"/>
              <a:t>k</a:t>
            </a:r>
            <a:r>
              <a:rPr lang="zh-CN" altLang="en-US" sz="2400" dirty="0"/>
              <a:t>，对于输入规模为</a:t>
            </a:r>
            <a:r>
              <a:rPr lang="en-US" altLang="zh-CN" sz="2400" dirty="0"/>
              <a:t>n</a:t>
            </a:r>
            <a:r>
              <a:rPr lang="zh-CN" altLang="en-US" sz="2400" dirty="0"/>
              <a:t>的实例，能够以</a:t>
            </a:r>
            <a:r>
              <a:rPr lang="en-US" altLang="zh-CN" sz="2400" dirty="0"/>
              <a:t>O(</a:t>
            </a:r>
            <a:r>
              <a:rPr lang="en-US" altLang="zh-CN" sz="2400" dirty="0" err="1"/>
              <a:t>n</a:t>
            </a:r>
            <a:r>
              <a:rPr lang="en-US" altLang="zh-CN" sz="2400" baseline="30000" dirty="0" err="1"/>
              <a:t>k</a:t>
            </a:r>
            <a:r>
              <a:rPr lang="en-US" altLang="zh-CN" sz="2400" dirty="0"/>
              <a:t>)</a:t>
            </a:r>
            <a:r>
              <a:rPr lang="zh-CN" altLang="en-US" sz="2400" dirty="0"/>
              <a:t>的时间运行一个确定性算法，得到</a:t>
            </a:r>
            <a:r>
              <a:rPr lang="en-US" altLang="zh-CN" sz="2400" dirty="0"/>
              <a:t>yes</a:t>
            </a:r>
            <a:r>
              <a:rPr lang="zh-CN" altLang="en-US" sz="2400" dirty="0"/>
              <a:t>或</a:t>
            </a:r>
            <a:r>
              <a:rPr lang="en-US" altLang="zh-CN" sz="2400" dirty="0"/>
              <a:t>no</a:t>
            </a:r>
            <a:r>
              <a:rPr lang="zh-CN" altLang="en-US" sz="2400" dirty="0"/>
              <a:t>的答案，则称该判定问题∏是一个</a:t>
            </a:r>
            <a:r>
              <a:rPr lang="en-US" altLang="zh-CN" sz="2400" dirty="0"/>
              <a:t>P(Polynomial)</a:t>
            </a:r>
            <a:r>
              <a:rPr lang="zh-CN" altLang="en-US" sz="2400" dirty="0"/>
              <a:t>类问题。</a:t>
            </a:r>
          </a:p>
          <a:p>
            <a:pPr lvl="1">
              <a:lnSpc>
                <a:spcPct val="120000"/>
              </a:lnSpc>
              <a:buFont typeface="Wingdings" pitchFamily="2" charset="2"/>
              <a:buChar char="Ø"/>
            </a:pPr>
            <a:r>
              <a:rPr lang="zh-CN" altLang="en-US" sz="2000" dirty="0"/>
              <a:t>事实上，所有易解问题都是</a:t>
            </a:r>
            <a:r>
              <a:rPr lang="en-US" altLang="zh-CN" sz="2000" dirty="0"/>
              <a:t>P</a:t>
            </a:r>
            <a:r>
              <a:rPr lang="zh-CN" altLang="en-US" sz="2000" dirty="0"/>
              <a:t>类问题。</a:t>
            </a:r>
          </a:p>
        </p:txBody>
      </p:sp>
      <p:sp>
        <p:nvSpPr>
          <p:cNvPr id="32771" name="Slide Number Placeholder 1">
            <a:extLst>
              <a:ext uri="{FF2B5EF4-FFF2-40B4-BE49-F238E27FC236}">
                <a16:creationId xmlns:a16="http://schemas.microsoft.com/office/drawing/2014/main" id="{507667E3-CAF1-714C-86F1-232968F6382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18F2E9-741A-FB45-ABB6-486BA76D9A85}" type="slidenum">
              <a:rPr kumimoji="0" lang="zh-CN" altLang="en-US" sz="1400"/>
              <a:pPr>
                <a:spcBef>
                  <a:spcPct val="0"/>
                </a:spcBef>
                <a:buClrTx/>
                <a:buSzTx/>
                <a:buFontTx/>
                <a:buNone/>
              </a:pPr>
              <a:t>9</a:t>
            </a:fld>
            <a:endParaRPr kumimoji="0" lang="en-US" altLang="zh-CN" sz="1400"/>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六章 NP-完全" id="{F80918A9-ECCA-D249-AC6D-55DA2FD7F3FE}" vid="{A5BFDCE4-FED1-5743-B1C8-A7F0997C217D}"/>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Blends</Template>
  <TotalTime>7491</TotalTime>
  <Words>5627</Words>
  <Application>Microsoft Office PowerPoint</Application>
  <PresentationFormat>全屏显示(4:3)</PresentationFormat>
  <Paragraphs>667</Paragraphs>
  <Slides>80</Slides>
  <Notes>21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80</vt:i4>
      </vt:variant>
    </vt:vector>
  </HeadingPairs>
  <TitlesOfParts>
    <vt:vector size="98" baseType="lpstr">
      <vt:lpstr>Futura Md BT</vt:lpstr>
      <vt:lpstr>黑体</vt:lpstr>
      <vt:lpstr>华文中宋</vt:lpstr>
      <vt:lpstr>宋体</vt:lpstr>
      <vt:lpstr>宋体</vt:lpstr>
      <vt:lpstr>Arial</vt:lpstr>
      <vt:lpstr>Arial Rounded MT Bold</vt:lpstr>
      <vt:lpstr>Arial Unicode MS</vt:lpstr>
      <vt:lpstr>Cambria Math</vt:lpstr>
      <vt:lpstr>Symbol</vt:lpstr>
      <vt:lpstr>Tahoma</vt:lpstr>
      <vt:lpstr>Times New Roman</vt:lpstr>
      <vt:lpstr>Trebuchet MS</vt:lpstr>
      <vt:lpstr>Verdana</vt:lpstr>
      <vt:lpstr>Wingdings</vt:lpstr>
      <vt:lpstr>Blends</vt:lpstr>
      <vt:lpstr>1_Blends</vt:lpstr>
      <vt:lpstr>Equation</vt:lpstr>
      <vt:lpstr>NP完全</vt:lpstr>
      <vt:lpstr>本章内容提要</vt:lpstr>
      <vt:lpstr>算法效率</vt:lpstr>
      <vt:lpstr>引言</vt:lpstr>
      <vt:lpstr>易解问题和难解问题</vt:lpstr>
      <vt:lpstr>易解问题和难解问题</vt:lpstr>
      <vt:lpstr>易解问题和难解问题</vt:lpstr>
      <vt:lpstr>P类问题和NP类问题 </vt:lpstr>
      <vt:lpstr>确定性算法与P类问题</vt:lpstr>
      <vt:lpstr>P类判定问题</vt:lpstr>
      <vt:lpstr>P类判定问题</vt:lpstr>
      <vt:lpstr>非确定性算法与NP类问题</vt:lpstr>
      <vt:lpstr>PowerPoint 演示文稿</vt:lpstr>
      <vt:lpstr>NP类问题</vt:lpstr>
      <vt:lpstr>NP类问题</vt:lpstr>
      <vt:lpstr>例子</vt:lpstr>
      <vt:lpstr>例子</vt:lpstr>
      <vt:lpstr>P与NP之间的不同</vt:lpstr>
      <vt:lpstr>关于P与NP关系的初步思考                               --从字面含义</vt:lpstr>
      <vt:lpstr>10.4 NP完全问题</vt:lpstr>
      <vt:lpstr>问题变换（归约）</vt:lpstr>
      <vt:lpstr>多项式时间变换（归约） </vt:lpstr>
      <vt:lpstr>多项式时间变换（归约） </vt:lpstr>
      <vt:lpstr>举例：多项式时间变换</vt:lpstr>
      <vt:lpstr>多项式时间变换 </vt:lpstr>
      <vt:lpstr>多项式时间变换的性质</vt:lpstr>
      <vt:lpstr>NP-困难</vt:lpstr>
      <vt:lpstr>NP完全问题</vt:lpstr>
      <vt:lpstr>NP完全问题的定义</vt:lpstr>
      <vt:lpstr>关系</vt:lpstr>
      <vt:lpstr>对“NP完全问题”的评述</vt:lpstr>
      <vt:lpstr>P类问题、NP类问题、NP完全问题的关系</vt:lpstr>
      <vt:lpstr>关于P与NP关系的再思考                               --从深层意义</vt:lpstr>
      <vt:lpstr>如何证明一个问题是NP完全的？</vt:lpstr>
      <vt:lpstr>如何证明一个问题是NP完全的？</vt:lpstr>
      <vt:lpstr>最基本的NP完全问题</vt:lpstr>
      <vt:lpstr>其他NP完全问题</vt:lpstr>
      <vt:lpstr>NP 完全证明</vt:lpstr>
      <vt:lpstr>例子-旅行商问题</vt:lpstr>
      <vt:lpstr>证明NP完全</vt:lpstr>
      <vt:lpstr>证明NP完全</vt:lpstr>
      <vt:lpstr>证明NP完全</vt:lpstr>
      <vt:lpstr>NP 完全证明</vt:lpstr>
      <vt:lpstr>     最大团问题</vt:lpstr>
      <vt:lpstr>最大团问题</vt:lpstr>
      <vt:lpstr>SAT问题∝poly团问题</vt:lpstr>
      <vt:lpstr>SAT问题∝poly团问题</vt:lpstr>
      <vt:lpstr>NP 完全证明</vt:lpstr>
      <vt:lpstr>顶点覆盖问题(VC)</vt:lpstr>
      <vt:lpstr>顶点覆盖问题(VC)</vt:lpstr>
      <vt:lpstr>顶点覆盖问题(VC)</vt:lpstr>
      <vt:lpstr>顶点覆盖问题(VC)</vt:lpstr>
      <vt:lpstr>顶点覆盖问题(VC)</vt:lpstr>
      <vt:lpstr>顶点覆盖问题(VC)</vt:lpstr>
      <vt:lpstr>顶点覆盖问题(VC)</vt:lpstr>
      <vt:lpstr>顶点覆盖问题(VC)</vt:lpstr>
      <vt:lpstr>PowerPoint 演示文稿</vt:lpstr>
      <vt:lpstr>顶点覆盖问题(VC)</vt:lpstr>
      <vt:lpstr>PowerPoint 演示文稿</vt:lpstr>
      <vt:lpstr>NP完全问题的证明</vt:lpstr>
      <vt:lpstr>NP完全问题的证明</vt:lpstr>
      <vt:lpstr>NP完全问题的证明</vt:lpstr>
      <vt:lpstr>更多NP完全问题</vt:lpstr>
      <vt:lpstr>NP难问题</vt:lpstr>
      <vt:lpstr>co-NP类问题</vt:lpstr>
      <vt:lpstr>co-NP类问题的定义</vt:lpstr>
      <vt:lpstr>PowerPoint 演示文稿</vt:lpstr>
      <vt:lpstr>NPI类问题</vt:lpstr>
      <vt:lpstr>NPI类问题</vt:lpstr>
      <vt:lpstr>关于NPI类问题的评述</vt:lpstr>
      <vt:lpstr>一个例子</vt:lpstr>
      <vt:lpstr>另一个例子</vt:lpstr>
      <vt:lpstr>P、NP、co-NP、NPI类之间的区别与联系 </vt:lpstr>
      <vt:lpstr>NP完全问题的计算机处理技术</vt:lpstr>
      <vt:lpstr>NP完全问题的计算机处理技术 </vt:lpstr>
      <vt:lpstr>NP完全问题的计算机处理技术</vt:lpstr>
      <vt:lpstr>NP完全问题的计算机处理技术</vt:lpstr>
      <vt:lpstr>NP完全问题的求解</vt:lpstr>
      <vt:lpstr>NP-完全性理论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NP完全</dc:title>
  <dc:creator>office user</dc:creator>
  <cp:lastModifiedBy>Li Yuqing</cp:lastModifiedBy>
  <cp:revision>82</cp:revision>
  <cp:lastPrinted>1601-01-01T00:00:00Z</cp:lastPrinted>
  <dcterms:created xsi:type="dcterms:W3CDTF">2020-12-19T02:05:02Z</dcterms:created>
  <dcterms:modified xsi:type="dcterms:W3CDTF">2022-12-06T10:16:02Z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